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Lst>
  <p:sldSz cy="5143500" cx="9144000"/>
  <p:notesSz cx="6858000" cy="9144000"/>
  <p:embeddedFontLst>
    <p:embeddedFont>
      <p:font typeface="Roboto Thin"/>
      <p:regular r:id="rId111"/>
      <p:bold r:id="rId112"/>
      <p:italic r:id="rId113"/>
      <p:boldItalic r:id="rId114"/>
    </p:embeddedFont>
    <p:embeddedFont>
      <p:font typeface="Roboto"/>
      <p:regular r:id="rId115"/>
      <p:bold r:id="rId116"/>
      <p:italic r:id="rId117"/>
      <p:boldItalic r:id="rId118"/>
    </p:embeddedFont>
    <p:embeddedFont>
      <p:font typeface="Roboto Medium"/>
      <p:regular r:id="rId119"/>
      <p:bold r:id="rId120"/>
      <p:italic r:id="rId121"/>
      <p:boldItalic r:id="rId122"/>
    </p:embeddedFont>
    <p:embeddedFont>
      <p:font typeface="PT Sans Narrow"/>
      <p:regular r:id="rId123"/>
      <p:bold r:id="rId124"/>
    </p:embeddedFont>
    <p:embeddedFont>
      <p:font typeface="Poppins"/>
      <p:regular r:id="rId125"/>
      <p:bold r:id="rId126"/>
      <p:italic r:id="rId127"/>
      <p:boldItalic r:id="rId128"/>
    </p:embeddedFont>
    <p:embeddedFont>
      <p:font typeface="Helvetica Neue"/>
      <p:regular r:id="rId129"/>
      <p:bold r:id="rId130"/>
      <p:italic r:id="rId131"/>
      <p:boldItalic r:id="rId132"/>
    </p:embeddedFont>
    <p:embeddedFont>
      <p:font typeface="Open Sans"/>
      <p:regular r:id="rId133"/>
      <p:bold r:id="rId134"/>
      <p:italic r:id="rId135"/>
      <p:boldItalic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42D5FB-00B8-478F-82CE-A30E5DA9521D}">
  <a:tblStyle styleId="{1D42D5FB-00B8-478F-82CE-A30E5DA9521D}"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HelveticaNeue-regular.fntdata"/><Relationship Id="rId128" Type="http://schemas.openxmlformats.org/officeDocument/2006/relationships/font" Target="fonts/Poppins-boldItalic.fntdata"/><Relationship Id="rId127" Type="http://schemas.openxmlformats.org/officeDocument/2006/relationships/font" Target="fonts/Poppins-italic.fntdata"/><Relationship Id="rId126" Type="http://schemas.openxmlformats.org/officeDocument/2006/relationships/font" Target="fonts/Poppins-bold.fntdata"/><Relationship Id="rId26" Type="http://schemas.openxmlformats.org/officeDocument/2006/relationships/slide" Target="slides/slide20.xml"/><Relationship Id="rId121" Type="http://schemas.openxmlformats.org/officeDocument/2006/relationships/font" Target="fonts/RobotoMedium-italic.fntdata"/><Relationship Id="rId25" Type="http://schemas.openxmlformats.org/officeDocument/2006/relationships/slide" Target="slides/slide19.xml"/><Relationship Id="rId120" Type="http://schemas.openxmlformats.org/officeDocument/2006/relationships/font" Target="fonts/RobotoMedium-bold.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Poppins-regular.fntdata"/><Relationship Id="rId29" Type="http://schemas.openxmlformats.org/officeDocument/2006/relationships/slide" Target="slides/slide23.xml"/><Relationship Id="rId124" Type="http://schemas.openxmlformats.org/officeDocument/2006/relationships/font" Target="fonts/PTSansNarrow-bold.fntdata"/><Relationship Id="rId123" Type="http://schemas.openxmlformats.org/officeDocument/2006/relationships/font" Target="fonts/PTSansNarrow-regular.fntdata"/><Relationship Id="rId122" Type="http://schemas.openxmlformats.org/officeDocument/2006/relationships/font" Target="fonts/RobotoMedium-bold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Roboto-boldItalic.fntdata"/><Relationship Id="rId117" Type="http://schemas.openxmlformats.org/officeDocument/2006/relationships/font" Target="fonts/Roboto-italic.fntdata"/><Relationship Id="rId116" Type="http://schemas.openxmlformats.org/officeDocument/2006/relationships/font" Target="fonts/Roboto-bold.fntdata"/><Relationship Id="rId115" Type="http://schemas.openxmlformats.org/officeDocument/2006/relationships/font" Target="fonts/Roboto-regular.fntdata"/><Relationship Id="rId119" Type="http://schemas.openxmlformats.org/officeDocument/2006/relationships/font" Target="fonts/RobotoMedium-regular.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RobotoThin-boldItalic.fntdata"/><Relationship Id="rId18" Type="http://schemas.openxmlformats.org/officeDocument/2006/relationships/slide" Target="slides/slide12.xml"/><Relationship Id="rId113" Type="http://schemas.openxmlformats.org/officeDocument/2006/relationships/font" Target="fonts/RobotoThin-italic.fntdata"/><Relationship Id="rId112" Type="http://schemas.openxmlformats.org/officeDocument/2006/relationships/font" Target="fonts/RobotoThin-bold.fntdata"/><Relationship Id="rId111" Type="http://schemas.openxmlformats.org/officeDocument/2006/relationships/font" Target="fonts/RobotoThin-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HelveticaNeue-boldItalic.fntdata"/><Relationship Id="rId131" Type="http://schemas.openxmlformats.org/officeDocument/2006/relationships/font" Target="fonts/HelveticaNeue-italic.fntdata"/><Relationship Id="rId130" Type="http://schemas.openxmlformats.org/officeDocument/2006/relationships/font" Target="fonts/HelveticaNeue-bold.fntdata"/><Relationship Id="rId136" Type="http://schemas.openxmlformats.org/officeDocument/2006/relationships/font" Target="fonts/OpenSans-boldItalic.fntdata"/><Relationship Id="rId135" Type="http://schemas.openxmlformats.org/officeDocument/2006/relationships/font" Target="fonts/OpenSans-italic.fntdata"/><Relationship Id="rId134" Type="http://schemas.openxmlformats.org/officeDocument/2006/relationships/font" Target="fonts/OpenSans-bold.fntdata"/><Relationship Id="rId133" Type="http://schemas.openxmlformats.org/officeDocument/2006/relationships/font" Target="fonts/OpenSans-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56738c2567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56738c2567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956be857b8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1956be857b8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1956be857b8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1956be857b8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1956be857b8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1956be857b8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1556eda2ff9_0_3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1556eda2ff9_0_3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1582486b58c_3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1582486b58c_3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582486b58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582486b58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556eda2ff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556eda2ff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5884b16ef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5884b16ef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55eb137b2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55eb137b2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5884b16ef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5884b16ef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55eb137b2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55eb137b2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55eb137b2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55eb137b2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55eb137b2e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55eb137b2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55eb137b2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55eb137b2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74cc1cf7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74cc1cf7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55eb137b2e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55eb137b2e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55eb137b2e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55eb137b2e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582486b58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582486b58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582486b58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582486b58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55eb137b2e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55eb137b2e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55eb137b2e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55eb137b2e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55eb137b2e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55eb137b2e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55eb137b2e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55eb137b2e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55eb137b2e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55eb137b2e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55eb137b2e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55eb137b2e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74cc1cf71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74cc1cf71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55eb137b2e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55eb137b2e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55eb137b2e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55eb137b2e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55eb137b2e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55eb137b2e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556eda2bf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556eda2bf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582486b58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582486b58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55eb137b2e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55eb137b2e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55eb137b2e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55eb137b2e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582486b58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582486b58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55eb137b2e_0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55eb137b2e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55eb137b2e_0_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55eb137b2e_0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56738c2567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56738c2567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55eb137b2e_0_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55eb137b2e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55eb137b2e_0_2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55eb137b2e_0_2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55eb137b2e_0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55eb137b2e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556eda2ff9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556eda2ff9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55eb137b2e_0_1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55eb137b2e_0_1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55eb137b2e_0_1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55eb137b2e_0_1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55eb137b2e_0_1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55eb137b2e_0_1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55eb137b2e_0_1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55eb137b2e_0_1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556eda2ff9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556eda2ff9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55eb137b2e_0_1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55eb137b2e_0_1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56738c256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56738c256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55eb137b2e_0_1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55eb137b2e_0_1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582486b58c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582486b58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55eb137b2e_0_19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55eb137b2e_0_19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55eb137b2e_0_2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55eb137b2e_0_2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55eb137b2e_0_2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55eb137b2e_0_2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556eda2ff9_0_2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556eda2ff9_0_2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55eb137b2e_0_2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55eb137b2e_0_2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55eb137b2e_0_2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55eb137b2e_0_2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55eb137b2e_0_2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55eb137b2e_0_2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556eda2ff9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556eda2ff9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55eb137b2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55eb137b2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55eb137b2e_0_2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55eb137b2e_0_2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55eb137b2e_0_2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155eb137b2e_0_2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55eb137b2e_0_2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55eb137b2e_0_2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55eb137b2e_0_2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155eb137b2e_0_2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55eb137b2e_0_2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155eb137b2e_0_2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55eb137b2e_0_2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155eb137b2e_0_2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55eb137b2e_0_2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155eb137b2e_0_2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556eda2ff9_0_1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556eda2ff9_0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956be857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956be857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956be857b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1956be857b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5884b16ef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5884b16ef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956be857b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956be857b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956be857b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956be857b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956be857b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1956be857b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956be857b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956be857b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1956be857b8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1956be857b8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956be857b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1956be857b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1956be857b8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1956be857b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956be857b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1956be857b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956be857b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1956be857b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956be857b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956be857b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56738c2567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56738c2567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956be857b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1956be857b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956be857b8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1956be857b8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1956be857b8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1956be857b8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956be857b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1956be857b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1956be857b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1956be857b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956be857b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1956be857b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956be857b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1956be857b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1956be857b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1956be857b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956be857b8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1956be857b8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956be857b8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1956be857b8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5884b16ef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5884b16ef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956be857b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1956be857b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956be857b8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956be857b8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956be857b8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1956be857b8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1956be857b8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1956be857b8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1956be857b8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1956be857b8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55eb137b2e_0_2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155eb137b2e_0_2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55eb137b2e_0_2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155eb137b2e_0_2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1956be857b8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1956be857b8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55eb137b2e_0_2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155eb137b2e_0_2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1956be857b8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1956be857b8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2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youtube.com/watch?v=rAj38E7vrS8&amp;t=60s" TargetMode="External"/><Relationship Id="rId4" Type="http://schemas.openxmlformats.org/officeDocument/2006/relationships/hyperlink" Target="http://www.youtube.com/watch?v=rAj38E7vrS8" TargetMode="External"/><Relationship Id="rId5"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youtube.com/watch?v=VAlGdHAMVAA" TargetMode="External"/><Relationship Id="rId4" Type="http://schemas.openxmlformats.org/officeDocument/2006/relationships/hyperlink" Target="http://www.youtube.com/watch?v=VAlGdHAMVAA" TargetMode="External"/><Relationship Id="rId5"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youtube.com/watch?v=c3hgfVM0HIg" TargetMode="External"/><Relationship Id="rId4" Type="http://schemas.openxmlformats.org/officeDocument/2006/relationships/image" Target="../media/image15.jpg"/><Relationship Id="rId5" Type="http://schemas.openxmlformats.org/officeDocument/2006/relationships/hyperlink" Target="https://www.youtube.com/watch?v=c3hgfVM0HI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1.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3.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2.png"/><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4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2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2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2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3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3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4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3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37.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4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50" y="1523175"/>
            <a:ext cx="9144000" cy="1022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Community Service Project</a:t>
            </a:r>
            <a:endParaRPr/>
          </a:p>
        </p:txBody>
      </p:sp>
      <p:sp>
        <p:nvSpPr>
          <p:cNvPr id="67" name="Google Shape;67;p13"/>
          <p:cNvSpPr txBox="1"/>
          <p:nvPr/>
        </p:nvSpPr>
        <p:spPr>
          <a:xfrm>
            <a:off x="0" y="4289225"/>
            <a:ext cx="914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Open Sans"/>
                <a:ea typeface="Open Sans"/>
                <a:cs typeface="Open Sans"/>
                <a:sym typeface="Open Sans"/>
              </a:rPr>
              <a:t>MENTOR TRAINING - DAY 6</a:t>
            </a:r>
            <a:endParaRPr>
              <a:latin typeface="Open Sans"/>
              <a:ea typeface="Open Sans"/>
              <a:cs typeface="Open Sans"/>
              <a:sym typeface="Open Sans"/>
            </a:endParaRPr>
          </a:p>
        </p:txBody>
      </p:sp>
      <p:pic>
        <p:nvPicPr>
          <p:cNvPr id="68" name="Google Shape;68;p13"/>
          <p:cNvPicPr preferRelativeResize="0"/>
          <p:nvPr/>
        </p:nvPicPr>
        <p:blipFill>
          <a:blip r:embed="rId3">
            <a:alphaModFix/>
          </a:blip>
          <a:stretch>
            <a:fillRect/>
          </a:stretch>
        </p:blipFill>
        <p:spPr>
          <a:xfrm>
            <a:off x="2290650" y="2991971"/>
            <a:ext cx="705253" cy="530333"/>
          </a:xfrm>
          <a:prstGeom prst="rect">
            <a:avLst/>
          </a:prstGeom>
          <a:noFill/>
          <a:ln>
            <a:noFill/>
          </a:ln>
        </p:spPr>
      </p:pic>
      <p:pic>
        <p:nvPicPr>
          <p:cNvPr id="69" name="Google Shape;69;p13"/>
          <p:cNvPicPr preferRelativeResize="0"/>
          <p:nvPr/>
        </p:nvPicPr>
        <p:blipFill>
          <a:blip r:embed="rId4">
            <a:alphaModFix/>
          </a:blip>
          <a:stretch>
            <a:fillRect/>
          </a:stretch>
        </p:blipFill>
        <p:spPr>
          <a:xfrm>
            <a:off x="6035505" y="2967440"/>
            <a:ext cx="899945" cy="530345"/>
          </a:xfrm>
          <a:prstGeom prst="rect">
            <a:avLst/>
          </a:prstGeom>
          <a:noFill/>
          <a:ln>
            <a:noFill/>
          </a:ln>
        </p:spPr>
      </p:pic>
      <p:pic>
        <p:nvPicPr>
          <p:cNvPr id="70" name="Google Shape;70;p13"/>
          <p:cNvPicPr preferRelativeResize="0"/>
          <p:nvPr/>
        </p:nvPicPr>
        <p:blipFill rotWithShape="1">
          <a:blip r:embed="rId5">
            <a:alphaModFix/>
          </a:blip>
          <a:srcRect b="0" l="0" r="0" t="0"/>
          <a:stretch/>
        </p:blipFill>
        <p:spPr>
          <a:xfrm>
            <a:off x="3996172" y="2991971"/>
            <a:ext cx="1039064" cy="530333"/>
          </a:xfrm>
          <a:prstGeom prst="rect">
            <a:avLst/>
          </a:prstGeom>
          <a:noFill/>
          <a:ln>
            <a:noFill/>
          </a:ln>
        </p:spPr>
      </p:pic>
      <p:pic>
        <p:nvPicPr>
          <p:cNvPr id="71" name="Google Shape;71;p13"/>
          <p:cNvPicPr preferRelativeResize="0"/>
          <p:nvPr/>
        </p:nvPicPr>
        <p:blipFill>
          <a:blip r:embed="rId6">
            <a:alphaModFix/>
          </a:blip>
          <a:stretch>
            <a:fillRect/>
          </a:stretch>
        </p:blipFill>
        <p:spPr>
          <a:xfrm>
            <a:off x="5182747" y="2886275"/>
            <a:ext cx="705247" cy="692676"/>
          </a:xfrm>
          <a:prstGeom prst="rect">
            <a:avLst/>
          </a:prstGeom>
          <a:noFill/>
          <a:ln>
            <a:noFill/>
          </a:ln>
        </p:spPr>
      </p:pic>
      <p:pic>
        <p:nvPicPr>
          <p:cNvPr id="72" name="Google Shape;72;p13"/>
          <p:cNvPicPr preferRelativeResize="0"/>
          <p:nvPr/>
        </p:nvPicPr>
        <p:blipFill>
          <a:blip r:embed="rId7">
            <a:alphaModFix/>
          </a:blip>
          <a:stretch>
            <a:fillRect/>
          </a:stretch>
        </p:blipFill>
        <p:spPr>
          <a:xfrm>
            <a:off x="3143414" y="2904366"/>
            <a:ext cx="705247" cy="6753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Agenda</a:t>
            </a:r>
            <a:endParaRPr/>
          </a:p>
        </p:txBody>
      </p:sp>
      <p:sp>
        <p:nvSpPr>
          <p:cNvPr id="127" name="Google Shape;127;p22"/>
          <p:cNvSpPr txBox="1"/>
          <p:nvPr>
            <p:ph idx="1" type="body"/>
          </p:nvPr>
        </p:nvSpPr>
        <p:spPr>
          <a:xfrm>
            <a:off x="311700" y="1266325"/>
            <a:ext cx="7617000" cy="3302700"/>
          </a:xfrm>
          <a:prstGeom prst="rect">
            <a:avLst/>
          </a:prstGeom>
        </p:spPr>
        <p:txBody>
          <a:bodyPr anchorCtr="0" anchor="t" bIns="91425" lIns="91425" spcFirstLastPara="1" rIns="91425" wrap="square" tIns="91425">
            <a:norm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Introduction to Community Awareness and IEC Campaigns </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Tools that can used for the campaigns</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Develop a IEC Campaign</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Look at Week 3 of Student curriculum</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Look at Week 4 - 7 of student curriculum </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Things students should know for week 4-7 </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Day 7 training planning </a:t>
            </a:r>
            <a:endParaRPr sz="1500">
              <a:solidFill>
                <a:srgbClr val="000000"/>
              </a:solidFill>
            </a:endParaRPr>
          </a:p>
        </p:txBody>
      </p:sp>
      <p:pic>
        <p:nvPicPr>
          <p:cNvPr id="128" name="Google Shape;128;p22"/>
          <p:cNvPicPr preferRelativeResize="0"/>
          <p:nvPr/>
        </p:nvPicPr>
        <p:blipFill>
          <a:blip r:embed="rId3">
            <a:alphaModFix/>
          </a:blip>
          <a:stretch>
            <a:fillRect/>
          </a:stretch>
        </p:blipFill>
        <p:spPr>
          <a:xfrm>
            <a:off x="7928700" y="3301687"/>
            <a:ext cx="1509050" cy="213436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1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Next steps</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13"/>
          <p:cNvSpPr txBox="1"/>
          <p:nvPr/>
        </p:nvSpPr>
        <p:spPr>
          <a:xfrm>
            <a:off x="393125" y="495650"/>
            <a:ext cx="8202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200">
              <a:solidFill>
                <a:srgbClr val="212529"/>
              </a:solidFill>
              <a:highlight>
                <a:srgbClr val="FFFFFF"/>
              </a:highlight>
              <a:latin typeface="Open Sans"/>
              <a:ea typeface="Open Sans"/>
              <a:cs typeface="Open Sans"/>
              <a:sym typeface="Open Sans"/>
            </a:endParaRPr>
          </a:p>
        </p:txBody>
      </p:sp>
      <p:pic>
        <p:nvPicPr>
          <p:cNvPr id="922" name="Google Shape;922;p113"/>
          <p:cNvPicPr preferRelativeResize="0"/>
          <p:nvPr/>
        </p:nvPicPr>
        <p:blipFill>
          <a:blip r:embed="rId3">
            <a:alphaModFix/>
          </a:blip>
          <a:stretch>
            <a:fillRect/>
          </a:stretch>
        </p:blipFill>
        <p:spPr>
          <a:xfrm>
            <a:off x="1298263" y="1708175"/>
            <a:ext cx="6392325" cy="19571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1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Gratitude Wall</a:t>
            </a:r>
            <a:endParaRPr/>
          </a:p>
        </p:txBody>
      </p:sp>
      <p:sp>
        <p:nvSpPr>
          <p:cNvPr id="928" name="Google Shape;928;p114"/>
          <p:cNvSpPr txBox="1"/>
          <p:nvPr>
            <p:ph idx="1" type="body"/>
          </p:nvPr>
        </p:nvSpPr>
        <p:spPr>
          <a:xfrm>
            <a:off x="391550" y="1266325"/>
            <a:ext cx="8440800" cy="20049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Char char="-"/>
            </a:pPr>
            <a:r>
              <a:rPr lang="en-GB" sz="1600">
                <a:solidFill>
                  <a:srgbClr val="000000"/>
                </a:solidFill>
              </a:rPr>
              <a:t>2 Post-it's </a:t>
            </a:r>
            <a:endParaRPr sz="1600">
              <a:solidFill>
                <a:srgbClr val="000000"/>
              </a:solidFill>
            </a:endParaRPr>
          </a:p>
          <a:p>
            <a:pPr indent="-330200" lvl="0" marL="457200" rtl="0" algn="l">
              <a:lnSpc>
                <a:spcPct val="115000"/>
              </a:lnSpc>
              <a:spcBef>
                <a:spcPts val="0"/>
              </a:spcBef>
              <a:spcAft>
                <a:spcPts val="0"/>
              </a:spcAft>
              <a:buClr>
                <a:srgbClr val="000000"/>
              </a:buClr>
              <a:buSzPts val="1600"/>
              <a:buChar char="-"/>
            </a:pPr>
            <a:r>
              <a:rPr lang="en-GB" sz="1600">
                <a:solidFill>
                  <a:srgbClr val="000000"/>
                </a:solidFill>
              </a:rPr>
              <a:t>1-  one thing that you are proud of yourself </a:t>
            </a:r>
            <a:endParaRPr sz="1600">
              <a:solidFill>
                <a:srgbClr val="000000"/>
              </a:solidFill>
            </a:endParaRPr>
          </a:p>
          <a:p>
            <a:pPr indent="-330200" lvl="0" marL="457200" rtl="0" algn="l">
              <a:lnSpc>
                <a:spcPct val="115000"/>
              </a:lnSpc>
              <a:spcBef>
                <a:spcPts val="0"/>
              </a:spcBef>
              <a:spcAft>
                <a:spcPts val="0"/>
              </a:spcAft>
              <a:buClr>
                <a:srgbClr val="000000"/>
              </a:buClr>
              <a:buSzPts val="1600"/>
              <a:buChar char="-"/>
            </a:pPr>
            <a:r>
              <a:rPr lang="en-GB" sz="1600">
                <a:solidFill>
                  <a:srgbClr val="000000"/>
                </a:solidFill>
              </a:rPr>
              <a:t>1 more to another person in this group who helped you in this journey ( with name)</a:t>
            </a:r>
            <a:endParaRPr sz="1600">
              <a:solidFill>
                <a:srgbClr val="00000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1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Recall</a:t>
            </a:r>
            <a:endParaRPr/>
          </a:p>
        </p:txBody>
      </p:sp>
      <p:sp>
        <p:nvSpPr>
          <p:cNvPr id="934" name="Google Shape;934;p115"/>
          <p:cNvSpPr txBox="1"/>
          <p:nvPr>
            <p:ph idx="1" type="body"/>
          </p:nvPr>
        </p:nvSpPr>
        <p:spPr>
          <a:xfrm>
            <a:off x="311700" y="1266325"/>
            <a:ext cx="7617000" cy="2560200"/>
          </a:xfrm>
          <a:prstGeom prst="rect">
            <a:avLst/>
          </a:prstGeom>
        </p:spPr>
        <p:txBody>
          <a:bodyPr anchorCtr="0" anchor="t" bIns="91425" lIns="91425" spcFirstLastPara="1" rIns="91425" wrap="square" tIns="91425">
            <a:norm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Introduction to Community Awareness and IEC Campaigns </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Tools that can used for the campaigns</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Develop a IEC Campaign</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Look at Week 3 of Student curriculum</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Look at Week 4 - 7 of student curriculum </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Things students should know for week 4-8</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t/>
            </a:r>
            <a:endParaRPr sz="1500">
              <a:solidFill>
                <a:srgbClr val="000000"/>
              </a:solidFill>
              <a:highlight>
                <a:srgbClr val="FFFFFF"/>
              </a:highlight>
            </a:endParaRPr>
          </a:p>
        </p:txBody>
      </p:sp>
      <p:pic>
        <p:nvPicPr>
          <p:cNvPr id="935" name="Google Shape;935;p115"/>
          <p:cNvPicPr preferRelativeResize="0"/>
          <p:nvPr/>
        </p:nvPicPr>
        <p:blipFill>
          <a:blip r:embed="rId3">
            <a:alphaModFix/>
          </a:blip>
          <a:stretch>
            <a:fillRect/>
          </a:stretch>
        </p:blipFill>
        <p:spPr>
          <a:xfrm>
            <a:off x="7928700" y="3301687"/>
            <a:ext cx="1509050" cy="2134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1000"/>
                                        <p:tgtEl>
                                          <p:spTgt spid="9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Closing</a:t>
            </a:r>
            <a:endParaRPr/>
          </a:p>
        </p:txBody>
      </p:sp>
      <p:sp>
        <p:nvSpPr>
          <p:cNvPr id="941" name="Google Shape;941;p11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23850" lvl="0" marL="457200" rtl="0" algn="l">
              <a:lnSpc>
                <a:spcPct val="115000"/>
              </a:lnSpc>
              <a:spcBef>
                <a:spcPts val="0"/>
              </a:spcBef>
              <a:spcAft>
                <a:spcPts val="0"/>
              </a:spcAft>
              <a:buClr>
                <a:srgbClr val="000000"/>
              </a:buClr>
              <a:buSzPts val="1500"/>
              <a:buChar char="-"/>
            </a:pPr>
            <a:r>
              <a:rPr lang="en-GB" sz="1500">
                <a:solidFill>
                  <a:srgbClr val="000000"/>
                </a:solidFill>
                <a:highlight>
                  <a:srgbClr val="FFFFFF"/>
                </a:highlight>
              </a:rPr>
              <a:t>H</a:t>
            </a:r>
            <a:r>
              <a:rPr lang="en-GB" sz="1500">
                <a:solidFill>
                  <a:srgbClr val="000000"/>
                </a:solidFill>
              </a:rPr>
              <a:t>ow confident are you to take this project to the students ?</a:t>
            </a:r>
            <a:endParaRPr sz="1500">
              <a:solidFill>
                <a:srgbClr val="000000"/>
              </a:solidFill>
            </a:endParaRPr>
          </a:p>
          <a:p>
            <a:pPr indent="-323850" lvl="0" marL="457200" rtl="0" algn="l">
              <a:lnSpc>
                <a:spcPct val="115000"/>
              </a:lnSpc>
              <a:spcBef>
                <a:spcPts val="0"/>
              </a:spcBef>
              <a:spcAft>
                <a:spcPts val="0"/>
              </a:spcAft>
              <a:buClr>
                <a:srgbClr val="000000"/>
              </a:buClr>
              <a:buSzPts val="1500"/>
              <a:buChar char="-"/>
            </a:pPr>
            <a:r>
              <a:rPr lang="en-GB" sz="1500">
                <a:solidFill>
                  <a:srgbClr val="000000"/>
                </a:solidFill>
              </a:rPr>
              <a:t>Give a rating on 5, 1 being not confident at all and 5 being very confident</a:t>
            </a:r>
            <a:endParaRPr sz="1500">
              <a:solidFill>
                <a:srgbClr val="000000"/>
              </a:solidFill>
            </a:endParaRPr>
          </a:p>
          <a:p>
            <a:pPr indent="0" lvl="0" marL="0" rtl="0" algn="l">
              <a:lnSpc>
                <a:spcPct val="115000"/>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lang="en-GB" sz="1500">
                <a:solidFill>
                  <a:srgbClr val="000000"/>
                </a:solidFill>
              </a:rPr>
              <a:t>Link: </a:t>
            </a:r>
            <a:endParaRPr sz="15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800"/>
              <a:t>Step1: Introduction of Community Awareness or IEC Campaigns</a:t>
            </a:r>
            <a:endParaRPr sz="2800"/>
          </a:p>
        </p:txBody>
      </p:sp>
      <p:sp>
        <p:nvSpPr>
          <p:cNvPr id="134" name="Google Shape;134;p23"/>
          <p:cNvSpPr txBox="1"/>
          <p:nvPr>
            <p:ph idx="1" type="body"/>
          </p:nvPr>
        </p:nvSpPr>
        <p:spPr>
          <a:xfrm>
            <a:off x="311700" y="1290650"/>
            <a:ext cx="7617000" cy="817500"/>
          </a:xfrm>
          <a:prstGeom prst="rect">
            <a:avLst/>
          </a:prstGeom>
        </p:spPr>
        <p:txBody>
          <a:bodyPr anchorCtr="0" anchor="t" bIns="91425" lIns="91425" spcFirstLastPara="1" rIns="91425" wrap="square" tIns="91425">
            <a:normAutofit/>
          </a:bodyPr>
          <a:lstStyle/>
          <a:p>
            <a:pPr indent="-323850" lvl="0" marL="457200" marR="0" rtl="0" algn="l">
              <a:lnSpc>
                <a:spcPct val="115000"/>
              </a:lnSpc>
              <a:spcBef>
                <a:spcPts val="0"/>
              </a:spcBef>
              <a:spcAft>
                <a:spcPts val="0"/>
              </a:spcAft>
              <a:buClr>
                <a:srgbClr val="000000"/>
              </a:buClr>
              <a:buSzPts val="1500"/>
              <a:buChar char="-"/>
            </a:pPr>
            <a:r>
              <a:rPr lang="en-GB" sz="1500">
                <a:solidFill>
                  <a:srgbClr val="000000"/>
                </a:solidFill>
              </a:rPr>
              <a:t>Week 1 and 2  - Survey</a:t>
            </a:r>
            <a:endParaRPr sz="1500">
              <a:solidFill>
                <a:srgbClr val="000000"/>
              </a:solidFill>
            </a:endParaRPr>
          </a:p>
          <a:p>
            <a:pPr indent="-323850" lvl="0" marL="457200" marR="0" rtl="0" algn="l">
              <a:lnSpc>
                <a:spcPct val="115000"/>
              </a:lnSpc>
              <a:spcBef>
                <a:spcPts val="0"/>
              </a:spcBef>
              <a:spcAft>
                <a:spcPts val="0"/>
              </a:spcAft>
              <a:buClr>
                <a:srgbClr val="000000"/>
              </a:buClr>
              <a:buSzPts val="1500"/>
              <a:buChar char="-"/>
            </a:pPr>
            <a:r>
              <a:rPr lang="en-GB" sz="1500">
                <a:solidFill>
                  <a:srgbClr val="000000"/>
                </a:solidFill>
              </a:rPr>
              <a:t>Week 3 - Students take up community awareness or IEC Campaigns </a:t>
            </a:r>
            <a:endParaRPr sz="1500">
              <a:solidFill>
                <a:srgbClr val="000000"/>
              </a:solidFill>
            </a:endParaRPr>
          </a:p>
        </p:txBody>
      </p:sp>
      <p:sp>
        <p:nvSpPr>
          <p:cNvPr id="135" name="Google Shape;135;p23"/>
          <p:cNvSpPr txBox="1"/>
          <p:nvPr>
            <p:ph type="title"/>
          </p:nvPr>
        </p:nvSpPr>
        <p:spPr>
          <a:xfrm>
            <a:off x="421250" y="2447650"/>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GB" sz="2140"/>
              <a:t>What is community awareness campaigns?</a:t>
            </a:r>
            <a:endParaRPr sz="2140"/>
          </a:p>
        </p:txBody>
      </p:sp>
      <p:sp>
        <p:nvSpPr>
          <p:cNvPr id="136" name="Google Shape;136;p23"/>
          <p:cNvSpPr txBox="1"/>
          <p:nvPr/>
        </p:nvSpPr>
        <p:spPr>
          <a:xfrm>
            <a:off x="421250" y="3155050"/>
            <a:ext cx="7940700" cy="12468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GB" sz="1500">
                <a:latin typeface="Open Sans"/>
                <a:ea typeface="Open Sans"/>
                <a:cs typeface="Open Sans"/>
                <a:sym typeface="Open Sans"/>
              </a:rPr>
              <a:t>Community Awareness is generally defined as knowledge created through interaction between community people and its environment. These Awareness campaigns can address groups of people in a region affected by a particular issue like climate threat, groups of stakeholders, the general public, etc.</a:t>
            </a:r>
            <a:endParaRPr sz="15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387900" y="445025"/>
            <a:ext cx="8520600" cy="707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sz="1800"/>
              <a:t>The aim of Community awareness campaigns</a:t>
            </a:r>
            <a:endParaRPr sz="1800"/>
          </a:p>
        </p:txBody>
      </p:sp>
      <p:sp>
        <p:nvSpPr>
          <p:cNvPr id="142" name="Google Shape;142;p24"/>
          <p:cNvSpPr txBox="1"/>
          <p:nvPr>
            <p:ph type="title"/>
          </p:nvPr>
        </p:nvSpPr>
        <p:spPr>
          <a:xfrm>
            <a:off x="387900" y="1103625"/>
            <a:ext cx="8520600" cy="707400"/>
          </a:xfrm>
          <a:prstGeom prst="rect">
            <a:avLst/>
          </a:prstGeom>
        </p:spPr>
        <p:txBody>
          <a:bodyPr anchorCtr="0" anchor="t" bIns="91425" lIns="91425" spcFirstLastPara="1" rIns="91425" wrap="square" tIns="91425">
            <a:noAutofit/>
          </a:bodyPr>
          <a:lstStyle/>
          <a:p>
            <a:pPr indent="0" lvl="0" marL="457200" rtl="0" algn="ctr">
              <a:lnSpc>
                <a:spcPct val="120000"/>
              </a:lnSpc>
              <a:spcBef>
                <a:spcPts val="0"/>
              </a:spcBef>
              <a:spcAft>
                <a:spcPts val="0"/>
              </a:spcAft>
              <a:buNone/>
            </a:pPr>
            <a:r>
              <a:rPr b="0" lang="en-GB" sz="1500">
                <a:solidFill>
                  <a:srgbClr val="000000"/>
                </a:solidFill>
                <a:latin typeface="Open Sans"/>
                <a:ea typeface="Open Sans"/>
                <a:cs typeface="Open Sans"/>
                <a:sym typeface="Open Sans"/>
              </a:rPr>
              <a:t>Is to first create/grab attention, give information and then create long-term lasting behavioral changes. </a:t>
            </a:r>
            <a:endParaRPr b="0" sz="1500">
              <a:solidFill>
                <a:srgbClr val="000000"/>
              </a:solidFill>
              <a:latin typeface="Open Sans"/>
              <a:ea typeface="Open Sans"/>
              <a:cs typeface="Open Sans"/>
              <a:sym typeface="Open Sans"/>
            </a:endParaRPr>
          </a:p>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143" name="Google Shape;143;p24"/>
          <p:cNvSpPr txBox="1"/>
          <p:nvPr>
            <p:ph type="title"/>
          </p:nvPr>
        </p:nvSpPr>
        <p:spPr>
          <a:xfrm>
            <a:off x="387900" y="255097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1800"/>
              <a:t>Who can create the campaigns</a:t>
            </a:r>
            <a:endParaRPr sz="1800"/>
          </a:p>
        </p:txBody>
      </p:sp>
      <p:cxnSp>
        <p:nvCxnSpPr>
          <p:cNvPr id="144" name="Google Shape;144;p24"/>
          <p:cNvCxnSpPr>
            <a:stCxn id="141" idx="2"/>
            <a:endCxn id="142" idx="0"/>
          </p:cNvCxnSpPr>
          <p:nvPr/>
        </p:nvCxnSpPr>
        <p:spPr>
          <a:xfrm rot="10800000">
            <a:off x="4648200" y="1103525"/>
            <a:ext cx="0" cy="48900"/>
          </a:xfrm>
          <a:prstGeom prst="straightConnector1">
            <a:avLst/>
          </a:prstGeom>
          <a:noFill/>
          <a:ln cap="flat" cmpd="sng" w="9525">
            <a:solidFill>
              <a:schemeClr val="dk2"/>
            </a:solidFill>
            <a:prstDash val="solid"/>
            <a:round/>
            <a:headEnd len="med" w="med" type="none"/>
            <a:tailEnd len="med" w="med" type="triangle"/>
          </a:ln>
        </p:spPr>
      </p:cxnSp>
      <p:cxnSp>
        <p:nvCxnSpPr>
          <p:cNvPr id="145" name="Google Shape;145;p24"/>
          <p:cNvCxnSpPr>
            <a:stCxn id="142" idx="2"/>
            <a:endCxn id="143" idx="0"/>
          </p:cNvCxnSpPr>
          <p:nvPr/>
        </p:nvCxnSpPr>
        <p:spPr>
          <a:xfrm>
            <a:off x="4648200" y="1811025"/>
            <a:ext cx="0" cy="740100"/>
          </a:xfrm>
          <a:prstGeom prst="straightConnector1">
            <a:avLst/>
          </a:prstGeom>
          <a:noFill/>
          <a:ln cap="flat" cmpd="sng" w="9525">
            <a:solidFill>
              <a:schemeClr val="dk2"/>
            </a:solidFill>
            <a:prstDash val="solid"/>
            <a:round/>
            <a:headEnd len="med" w="med" type="none"/>
            <a:tailEnd len="med" w="med" type="triangle"/>
          </a:ln>
        </p:spPr>
      </p:cxnSp>
      <p:cxnSp>
        <p:nvCxnSpPr>
          <p:cNvPr id="146" name="Google Shape;146;p24"/>
          <p:cNvCxnSpPr/>
          <p:nvPr/>
        </p:nvCxnSpPr>
        <p:spPr>
          <a:xfrm>
            <a:off x="4648200" y="2996875"/>
            <a:ext cx="0" cy="435300"/>
          </a:xfrm>
          <a:prstGeom prst="straightConnector1">
            <a:avLst/>
          </a:prstGeom>
          <a:noFill/>
          <a:ln cap="flat" cmpd="sng" w="9525">
            <a:solidFill>
              <a:schemeClr val="dk2"/>
            </a:solidFill>
            <a:prstDash val="solid"/>
            <a:round/>
            <a:headEnd len="med" w="med" type="none"/>
            <a:tailEnd len="med" w="med" type="triangle"/>
          </a:ln>
        </p:spPr>
      </p:cxnSp>
      <p:sp>
        <p:nvSpPr>
          <p:cNvPr id="147" name="Google Shape;147;p24"/>
          <p:cNvSpPr txBox="1"/>
          <p:nvPr>
            <p:ph type="title"/>
          </p:nvPr>
        </p:nvSpPr>
        <p:spPr>
          <a:xfrm>
            <a:off x="387900" y="3432175"/>
            <a:ext cx="8520600" cy="707400"/>
          </a:xfrm>
          <a:prstGeom prst="rect">
            <a:avLst/>
          </a:prstGeom>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0" lang="en-GB" sz="1500">
                <a:solidFill>
                  <a:srgbClr val="000000"/>
                </a:solidFill>
                <a:latin typeface="Open Sans"/>
                <a:ea typeface="Open Sans"/>
                <a:cs typeface="Open Sans"/>
                <a:sym typeface="Open Sans"/>
              </a:rPr>
              <a:t>Community Awareness campaigns can be created by an individual researcher who has identified a community problem and wants to share the information received to create awareness and changes. It can also be conducted by the Govt, non-profits, govt bodies, institutions etc. </a:t>
            </a:r>
            <a:endParaRPr b="0" sz="1500">
              <a:solidFill>
                <a:srgbClr val="000000"/>
              </a:solidFill>
              <a:latin typeface="Open Sans"/>
              <a:ea typeface="Open Sans"/>
              <a:cs typeface="Open Sans"/>
              <a:sym typeface="Open Sans"/>
            </a:endParaRPr>
          </a:p>
          <a:p>
            <a:pPr indent="0" lvl="0" marL="0" rtl="0" algn="ctr">
              <a:spcBef>
                <a:spcPts val="0"/>
              </a:spcBef>
              <a:spcAft>
                <a:spcPts val="0"/>
              </a:spcAft>
              <a:buNone/>
            </a:pPr>
            <a:r>
              <a:t/>
            </a:r>
            <a:endParaRPr b="0" sz="1500">
              <a:solidFill>
                <a:srgbClr val="00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IEC - Information, Education and Communication</a:t>
            </a:r>
            <a:endParaRPr b="0" sz="2700">
              <a:solidFill>
                <a:srgbClr val="1155CC"/>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3" name="Google Shape;153;p25"/>
          <p:cNvSpPr txBox="1"/>
          <p:nvPr/>
        </p:nvSpPr>
        <p:spPr>
          <a:xfrm>
            <a:off x="456475" y="1152425"/>
            <a:ext cx="8429700" cy="4048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GB" sz="1500">
                <a:latin typeface="Open Sans"/>
                <a:ea typeface="Open Sans"/>
                <a:cs typeface="Open Sans"/>
                <a:sym typeface="Open Sans"/>
              </a:rPr>
              <a:t>is a community awareness strategy which is used to spread awareness through communication channels to a target audience to achieve a desired positive result.</a:t>
            </a:r>
            <a:endParaRPr sz="1500">
              <a:latin typeface="Open Sans"/>
              <a:ea typeface="Open Sans"/>
              <a:cs typeface="Open Sans"/>
              <a:sym typeface="Open Sans"/>
            </a:endParaRPr>
          </a:p>
          <a:p>
            <a:pPr indent="0" lvl="0" marL="457200" rtl="0" algn="l">
              <a:lnSpc>
                <a:spcPct val="120000"/>
              </a:lnSpc>
              <a:spcBef>
                <a:spcPts val="0"/>
              </a:spcBef>
              <a:spcAft>
                <a:spcPts val="0"/>
              </a:spcAft>
              <a:buNone/>
            </a:pPr>
            <a:r>
              <a:t/>
            </a:r>
            <a:endParaRPr sz="1500">
              <a:latin typeface="Open Sans"/>
              <a:ea typeface="Open Sans"/>
              <a:cs typeface="Open Sans"/>
              <a:sym typeface="Open Sans"/>
            </a:endParaRPr>
          </a:p>
          <a:p>
            <a:pPr indent="-323850" lvl="0" marL="914400" rtl="0" algn="l">
              <a:lnSpc>
                <a:spcPct val="120000"/>
              </a:lnSpc>
              <a:spcBef>
                <a:spcPts val="0"/>
              </a:spcBef>
              <a:spcAft>
                <a:spcPts val="0"/>
              </a:spcAft>
              <a:buClr>
                <a:schemeClr val="accent1"/>
              </a:buClr>
              <a:buSzPts val="1500"/>
              <a:buFont typeface="Open Sans"/>
              <a:buChar char="●"/>
            </a:pPr>
            <a:r>
              <a:rPr b="1" lang="en-GB" sz="1500">
                <a:solidFill>
                  <a:schemeClr val="accent1"/>
                </a:solidFill>
                <a:latin typeface="Open Sans"/>
                <a:ea typeface="Open Sans"/>
                <a:cs typeface="Open Sans"/>
                <a:sym typeface="Open Sans"/>
              </a:rPr>
              <a:t>Community Mobilization through Information; </a:t>
            </a:r>
            <a:endParaRPr b="1" sz="1500">
              <a:solidFill>
                <a:schemeClr val="accent1"/>
              </a:solidFill>
              <a:latin typeface="Open Sans"/>
              <a:ea typeface="Open Sans"/>
              <a:cs typeface="Open Sans"/>
              <a:sym typeface="Open Sans"/>
            </a:endParaRPr>
          </a:p>
          <a:p>
            <a:pPr indent="-323850" lvl="0" marL="914400" rtl="0" algn="l">
              <a:lnSpc>
                <a:spcPct val="120000"/>
              </a:lnSpc>
              <a:spcBef>
                <a:spcPts val="0"/>
              </a:spcBef>
              <a:spcAft>
                <a:spcPts val="0"/>
              </a:spcAft>
              <a:buClr>
                <a:schemeClr val="accent1"/>
              </a:buClr>
              <a:buSzPts val="1500"/>
              <a:buFont typeface="Open Sans"/>
              <a:buChar char="●"/>
            </a:pPr>
            <a:r>
              <a:rPr b="1" lang="en-GB" sz="1500">
                <a:solidFill>
                  <a:schemeClr val="accent1"/>
                </a:solidFill>
                <a:latin typeface="Open Sans"/>
                <a:ea typeface="Open Sans"/>
                <a:cs typeface="Open Sans"/>
                <a:sym typeface="Open Sans"/>
              </a:rPr>
              <a:t>Awareness &amp; Action through Education; and</a:t>
            </a:r>
            <a:endParaRPr b="1" sz="1500">
              <a:solidFill>
                <a:schemeClr val="accent1"/>
              </a:solidFill>
              <a:latin typeface="Open Sans"/>
              <a:ea typeface="Open Sans"/>
              <a:cs typeface="Open Sans"/>
              <a:sym typeface="Open Sans"/>
            </a:endParaRPr>
          </a:p>
          <a:p>
            <a:pPr indent="-323850" lvl="0" marL="914400" rtl="0" algn="l">
              <a:lnSpc>
                <a:spcPct val="120000"/>
              </a:lnSpc>
              <a:spcBef>
                <a:spcPts val="0"/>
              </a:spcBef>
              <a:spcAft>
                <a:spcPts val="0"/>
              </a:spcAft>
              <a:buClr>
                <a:schemeClr val="accent1"/>
              </a:buClr>
              <a:buSzPts val="1500"/>
              <a:buFont typeface="Open Sans"/>
              <a:buChar char="●"/>
            </a:pPr>
            <a:r>
              <a:rPr b="1" lang="en-GB" sz="1500">
                <a:solidFill>
                  <a:schemeClr val="accent1"/>
                </a:solidFill>
                <a:latin typeface="Open Sans"/>
                <a:ea typeface="Open Sans"/>
                <a:cs typeface="Open Sans"/>
                <a:sym typeface="Open Sans"/>
              </a:rPr>
              <a:t>Sustained Behavior Change through Communication</a:t>
            </a:r>
            <a:endParaRPr b="1" sz="1500">
              <a:solidFill>
                <a:schemeClr val="accent1"/>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b="1" sz="1500">
              <a:solidFill>
                <a:schemeClr val="accent1"/>
              </a:solidFill>
              <a:latin typeface="Open Sans"/>
              <a:ea typeface="Open Sans"/>
              <a:cs typeface="Open Sans"/>
              <a:sym typeface="Open Sans"/>
            </a:endParaRPr>
          </a:p>
          <a:p>
            <a:pPr indent="-323850" lvl="0" marL="457200" rtl="0" algn="l">
              <a:lnSpc>
                <a:spcPct val="120000"/>
              </a:lnSpc>
              <a:spcBef>
                <a:spcPts val="1200"/>
              </a:spcBef>
              <a:spcAft>
                <a:spcPts val="0"/>
              </a:spcAft>
              <a:buSzPts val="1500"/>
              <a:buFont typeface="Open Sans"/>
              <a:buChar char="-"/>
            </a:pPr>
            <a:r>
              <a:rPr lang="en-GB" sz="1500">
                <a:latin typeface="Open Sans"/>
                <a:ea typeface="Open Sans"/>
                <a:cs typeface="Open Sans"/>
                <a:sym typeface="Open Sans"/>
              </a:rPr>
              <a:t>IEC is a comprehensive approach that spans across </a:t>
            </a:r>
            <a:r>
              <a:rPr b="1" lang="en-GB" sz="1500">
                <a:latin typeface="Open Sans"/>
                <a:ea typeface="Open Sans"/>
                <a:cs typeface="Open Sans"/>
                <a:sym typeface="Open Sans"/>
              </a:rPr>
              <a:t>mass media, digital campaigns, strategic partnerships and ground-level activities.</a:t>
            </a:r>
            <a:r>
              <a:rPr lang="en-GB" sz="1500">
                <a:latin typeface="Open Sans"/>
                <a:ea typeface="Open Sans"/>
                <a:cs typeface="Open Sans"/>
                <a:sym typeface="Open Sans"/>
              </a:rPr>
              <a:t> </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It is </a:t>
            </a:r>
            <a:r>
              <a:rPr b="1" lang="en-GB" sz="1500">
                <a:latin typeface="Open Sans"/>
                <a:ea typeface="Open Sans"/>
                <a:cs typeface="Open Sans"/>
                <a:sym typeface="Open Sans"/>
              </a:rPr>
              <a:t>multidisciplinary and target audience-centered</a:t>
            </a:r>
            <a:r>
              <a:rPr lang="en-GB" sz="1500">
                <a:latin typeface="Open Sans"/>
                <a:ea typeface="Open Sans"/>
                <a:cs typeface="Open Sans"/>
                <a:sym typeface="Open Sans"/>
              </a:rPr>
              <a:t> in its approach.</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IEC uses a mix of these strategies for the approach </a:t>
            </a:r>
            <a:endParaRPr sz="1500">
              <a:latin typeface="Open Sans"/>
              <a:ea typeface="Open Sans"/>
              <a:cs typeface="Open Sans"/>
              <a:sym typeface="Open Sans"/>
            </a:endParaRPr>
          </a:p>
          <a:p>
            <a:pPr indent="0" lvl="0" marL="0" rtl="0" algn="l">
              <a:lnSpc>
                <a:spcPct val="120000"/>
              </a:lnSpc>
              <a:spcBef>
                <a:spcPts val="1200"/>
              </a:spcBef>
              <a:spcAft>
                <a:spcPts val="0"/>
              </a:spcAft>
              <a:buNone/>
            </a:pPr>
            <a:r>
              <a:t/>
            </a:r>
            <a:endParaRPr b="1" sz="1500">
              <a:solidFill>
                <a:schemeClr val="accent1"/>
              </a:solidFill>
              <a:latin typeface="Open Sans"/>
              <a:ea typeface="Open Sans"/>
              <a:cs typeface="Open Sans"/>
              <a:sym typeface="Open Sans"/>
            </a:endParaRPr>
          </a:p>
          <a:p>
            <a:pPr indent="0" lvl="0" marL="0" rtl="0" algn="ctr">
              <a:lnSpc>
                <a:spcPct val="120000"/>
              </a:lnSpc>
              <a:spcBef>
                <a:spcPts val="0"/>
              </a:spcBef>
              <a:spcAft>
                <a:spcPts val="0"/>
              </a:spcAft>
              <a:buNone/>
            </a:pPr>
            <a:r>
              <a:t/>
            </a:r>
            <a:endParaRPr b="1" sz="1500">
              <a:solidFill>
                <a:schemeClr val="accen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387900" y="64025"/>
            <a:ext cx="8520600" cy="707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sz="2300"/>
              <a:t>Community awareness campaigns</a:t>
            </a:r>
            <a:endParaRPr sz="2300"/>
          </a:p>
        </p:txBody>
      </p:sp>
      <p:sp>
        <p:nvSpPr>
          <p:cNvPr id="159" name="Google Shape;159;p26"/>
          <p:cNvSpPr txBox="1"/>
          <p:nvPr>
            <p:ph type="title"/>
          </p:nvPr>
        </p:nvSpPr>
        <p:spPr>
          <a:xfrm>
            <a:off x="387900" y="125557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300"/>
              <a:t>IEC Campaigns</a:t>
            </a:r>
            <a:endParaRPr sz="2300"/>
          </a:p>
        </p:txBody>
      </p:sp>
      <p:cxnSp>
        <p:nvCxnSpPr>
          <p:cNvPr id="160" name="Google Shape;160;p26"/>
          <p:cNvCxnSpPr/>
          <p:nvPr/>
        </p:nvCxnSpPr>
        <p:spPr>
          <a:xfrm>
            <a:off x="4648200" y="591825"/>
            <a:ext cx="0" cy="740100"/>
          </a:xfrm>
          <a:prstGeom prst="straightConnector1">
            <a:avLst/>
          </a:prstGeom>
          <a:noFill/>
          <a:ln cap="flat" cmpd="sng" w="9525">
            <a:solidFill>
              <a:schemeClr val="dk2"/>
            </a:solidFill>
            <a:prstDash val="solid"/>
            <a:round/>
            <a:headEnd len="med" w="med" type="none"/>
            <a:tailEnd len="med" w="med" type="triangle"/>
          </a:ln>
        </p:spPr>
      </p:cxnSp>
      <p:cxnSp>
        <p:nvCxnSpPr>
          <p:cNvPr id="161" name="Google Shape;161;p26"/>
          <p:cNvCxnSpPr/>
          <p:nvPr/>
        </p:nvCxnSpPr>
        <p:spPr>
          <a:xfrm>
            <a:off x="4648200" y="1701475"/>
            <a:ext cx="0" cy="435300"/>
          </a:xfrm>
          <a:prstGeom prst="straightConnector1">
            <a:avLst/>
          </a:prstGeom>
          <a:noFill/>
          <a:ln cap="flat" cmpd="sng" w="9525">
            <a:solidFill>
              <a:schemeClr val="dk2"/>
            </a:solidFill>
            <a:prstDash val="solid"/>
            <a:round/>
            <a:headEnd len="med" w="med" type="none"/>
            <a:tailEnd len="med" w="med" type="triangle"/>
          </a:ln>
        </p:spPr>
      </p:cxnSp>
      <p:pic>
        <p:nvPicPr>
          <p:cNvPr id="162" name="Google Shape;162;p26"/>
          <p:cNvPicPr preferRelativeResize="0"/>
          <p:nvPr/>
        </p:nvPicPr>
        <p:blipFill>
          <a:blip r:embed="rId3">
            <a:alphaModFix/>
          </a:blip>
          <a:stretch>
            <a:fillRect/>
          </a:stretch>
        </p:blipFill>
        <p:spPr>
          <a:xfrm>
            <a:off x="4218025" y="2328300"/>
            <a:ext cx="883623" cy="816838"/>
          </a:xfrm>
          <a:prstGeom prst="rect">
            <a:avLst/>
          </a:prstGeom>
          <a:noFill/>
          <a:ln>
            <a:noFill/>
          </a:ln>
        </p:spPr>
      </p:pic>
      <p:sp>
        <p:nvSpPr>
          <p:cNvPr id="163" name="Google Shape;163;p26"/>
          <p:cNvSpPr txBox="1"/>
          <p:nvPr/>
        </p:nvSpPr>
        <p:spPr>
          <a:xfrm>
            <a:off x="409500" y="3192875"/>
            <a:ext cx="8477400" cy="4464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700">
                <a:solidFill>
                  <a:schemeClr val="accent1"/>
                </a:solidFill>
                <a:latin typeface="PT Sans Narrow"/>
                <a:ea typeface="PT Sans Narrow"/>
                <a:cs typeface="PT Sans Narrow"/>
                <a:sym typeface="PT Sans Narrow"/>
              </a:rPr>
              <a:t>Create a plan/strategy for the community awareness campaign</a:t>
            </a:r>
            <a:endParaRPr b="1" sz="2000">
              <a:solidFill>
                <a:schemeClr val="accent1"/>
              </a:solidFill>
              <a:latin typeface="PT Sans Narrow"/>
              <a:ea typeface="PT Sans Narrow"/>
              <a:cs typeface="PT Sans Narrow"/>
              <a:sym typeface="PT Sans Narrow"/>
            </a:endParaRPr>
          </a:p>
        </p:txBody>
      </p:sp>
      <p:grpSp>
        <p:nvGrpSpPr>
          <p:cNvPr id="164" name="Google Shape;164;p26"/>
          <p:cNvGrpSpPr/>
          <p:nvPr/>
        </p:nvGrpSpPr>
        <p:grpSpPr>
          <a:xfrm>
            <a:off x="135400" y="3786575"/>
            <a:ext cx="8748744" cy="1256226"/>
            <a:chOff x="135400" y="3786575"/>
            <a:chExt cx="8748744" cy="1256226"/>
          </a:xfrm>
        </p:grpSpPr>
        <p:sp>
          <p:nvSpPr>
            <p:cNvPr id="165" name="Google Shape;165;p26"/>
            <p:cNvSpPr txBox="1"/>
            <p:nvPr/>
          </p:nvSpPr>
          <p:spPr>
            <a:xfrm>
              <a:off x="1323244" y="4153100"/>
              <a:ext cx="7560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lang="en-GB" sz="1100">
                  <a:solidFill>
                    <a:srgbClr val="212529"/>
                  </a:solidFill>
                  <a:highlight>
                    <a:srgbClr val="FFFFFF"/>
                  </a:highlight>
                  <a:latin typeface="Open Sans"/>
                  <a:ea typeface="Open Sans"/>
                  <a:cs typeface="Open Sans"/>
                  <a:sym typeface="Open Sans"/>
                </a:rPr>
                <a:t>Students can use IEC as their base while creating the community awa</a:t>
              </a:r>
              <a:endParaRPr sz="1100">
                <a:solidFill>
                  <a:srgbClr val="212529"/>
                </a:solidFill>
                <a:highlight>
                  <a:srgbClr val="FFFFFF"/>
                </a:highlight>
                <a:latin typeface="Open Sans"/>
                <a:ea typeface="Open Sans"/>
                <a:cs typeface="Open Sans"/>
                <a:sym typeface="Open Sans"/>
              </a:endParaRPr>
            </a:p>
          </p:txBody>
        </p:sp>
        <p:pic>
          <p:nvPicPr>
            <p:cNvPr id="166" name="Google Shape;166;p26"/>
            <p:cNvPicPr preferRelativeResize="0"/>
            <p:nvPr/>
          </p:nvPicPr>
          <p:blipFill rotWithShape="1">
            <a:blip r:embed="rId4">
              <a:alphaModFix/>
            </a:blip>
            <a:srcRect b="22102" l="22406" r="31791" t="29459"/>
            <a:stretch/>
          </p:blipFill>
          <p:spPr>
            <a:xfrm>
              <a:off x="135400" y="3786575"/>
              <a:ext cx="1187849" cy="1256226"/>
            </a:xfrm>
            <a:prstGeom prst="rect">
              <a:avLst/>
            </a:prstGeom>
            <a:noFill/>
            <a:ln>
              <a:noFill/>
            </a:ln>
          </p:spPr>
        </p:pic>
        <p:sp>
          <p:nvSpPr>
            <p:cNvPr id="167" name="Google Shape;167;p26"/>
            <p:cNvSpPr txBox="1"/>
            <p:nvPr/>
          </p:nvSpPr>
          <p:spPr>
            <a:xfrm>
              <a:off x="416000" y="4206950"/>
              <a:ext cx="7449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GB" sz="1500">
                  <a:solidFill>
                    <a:srgbClr val="212529"/>
                  </a:solidFill>
                  <a:latin typeface="Open Sans"/>
                  <a:ea typeface="Open Sans"/>
                  <a:cs typeface="Open Sans"/>
                  <a:sym typeface="Open Sans"/>
                </a:rPr>
                <a:t>NOTE</a:t>
              </a:r>
              <a:endParaRPr b="1" sz="1500">
                <a:latin typeface="Open Sans"/>
                <a:ea typeface="Open Sans"/>
                <a:cs typeface="Open Sans"/>
                <a:sym typeface="Open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STEP 2:</a:t>
            </a:r>
            <a:r>
              <a:rPr lang="en-GB"/>
              <a:t> Permissions and responsibilities</a:t>
            </a:r>
            <a:endParaRPr/>
          </a:p>
        </p:txBody>
      </p:sp>
      <p:pic>
        <p:nvPicPr>
          <p:cNvPr id="173" name="Google Shape;173;p27"/>
          <p:cNvPicPr preferRelativeResize="0"/>
          <p:nvPr/>
        </p:nvPicPr>
        <p:blipFill>
          <a:blip r:embed="rId3">
            <a:alphaModFix/>
          </a:blip>
          <a:stretch>
            <a:fillRect/>
          </a:stretch>
        </p:blipFill>
        <p:spPr>
          <a:xfrm>
            <a:off x="1924238" y="3897676"/>
            <a:ext cx="5586124" cy="1027900"/>
          </a:xfrm>
          <a:prstGeom prst="rect">
            <a:avLst/>
          </a:prstGeom>
          <a:noFill/>
          <a:ln>
            <a:noFill/>
          </a:ln>
        </p:spPr>
      </p:pic>
      <p:sp>
        <p:nvSpPr>
          <p:cNvPr id="174" name="Google Shape;174;p27"/>
          <p:cNvSpPr txBox="1"/>
          <p:nvPr>
            <p:ph idx="1" type="body"/>
          </p:nvPr>
        </p:nvSpPr>
        <p:spPr>
          <a:xfrm>
            <a:off x="311700" y="1290650"/>
            <a:ext cx="7617000" cy="817500"/>
          </a:xfrm>
          <a:prstGeom prst="rect">
            <a:avLst/>
          </a:prstGeom>
        </p:spPr>
        <p:txBody>
          <a:bodyPr anchorCtr="0" anchor="t" bIns="91425" lIns="91425" spcFirstLastPara="1" rIns="91425" wrap="square" tIns="91425">
            <a:noAutofit/>
          </a:bodyPr>
          <a:lstStyle/>
          <a:p>
            <a:pPr indent="-323850" lvl="0" marL="914400" rtl="0" algn="l">
              <a:lnSpc>
                <a:spcPct val="120000"/>
              </a:lnSpc>
              <a:spcBef>
                <a:spcPts val="0"/>
              </a:spcBef>
              <a:spcAft>
                <a:spcPts val="0"/>
              </a:spcAft>
              <a:buClr>
                <a:srgbClr val="000000"/>
              </a:buClr>
              <a:buSzPts val="1500"/>
              <a:buChar char="-"/>
            </a:pPr>
            <a:r>
              <a:rPr lang="en-GB" sz="1500">
                <a:solidFill>
                  <a:srgbClr val="000000"/>
                </a:solidFill>
              </a:rPr>
              <a:t>Speaking to local authorities about the campaign</a:t>
            </a:r>
            <a:endParaRPr sz="1500">
              <a:solidFill>
                <a:srgbClr val="000000"/>
              </a:solidFill>
            </a:endParaRPr>
          </a:p>
          <a:p>
            <a:pPr indent="-323850" lvl="0" marL="914400" rtl="0" algn="l">
              <a:lnSpc>
                <a:spcPct val="120000"/>
              </a:lnSpc>
              <a:spcBef>
                <a:spcPts val="0"/>
              </a:spcBef>
              <a:spcAft>
                <a:spcPts val="0"/>
              </a:spcAft>
              <a:buClr>
                <a:srgbClr val="000000"/>
              </a:buClr>
              <a:buSzPts val="1500"/>
              <a:buChar char="-"/>
            </a:pPr>
            <a:r>
              <a:rPr lang="en-GB" sz="1500">
                <a:solidFill>
                  <a:srgbClr val="000000"/>
                </a:solidFill>
              </a:rPr>
              <a:t>Getting permissions, advice for the campaign creation.</a:t>
            </a:r>
            <a:endParaRPr sz="1500">
              <a:solidFill>
                <a:srgbClr val="000000"/>
              </a:solidFill>
            </a:endParaRPr>
          </a:p>
          <a:p>
            <a:pPr indent="-323850" lvl="0" marL="914400" rtl="0" algn="l">
              <a:lnSpc>
                <a:spcPct val="120000"/>
              </a:lnSpc>
              <a:spcBef>
                <a:spcPts val="0"/>
              </a:spcBef>
              <a:spcAft>
                <a:spcPts val="0"/>
              </a:spcAft>
              <a:buClr>
                <a:srgbClr val="000000"/>
              </a:buClr>
              <a:buSzPts val="1500"/>
              <a:buChar char="-"/>
            </a:pPr>
            <a:r>
              <a:rPr lang="en-GB" sz="1500">
                <a:solidFill>
                  <a:srgbClr val="000000"/>
                </a:solidFill>
              </a:rPr>
              <a:t>Assign responsibilities to friends ( if they are helping)</a:t>
            </a:r>
            <a:endParaRPr sz="19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STEP 3: </a:t>
            </a:r>
            <a:r>
              <a:rPr lang="en-GB"/>
              <a:t>Strategy and implementation</a:t>
            </a:r>
            <a:endParaRPr sz="1100">
              <a:solidFill>
                <a:srgbClr val="000000"/>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180" name="Google Shape;180;p28"/>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317500" lvl="0" marL="914400" rtl="0" algn="l">
              <a:lnSpc>
                <a:spcPct val="100000"/>
              </a:lnSpc>
              <a:spcBef>
                <a:spcPts val="1200"/>
              </a:spcBef>
              <a:spcAft>
                <a:spcPts val="0"/>
              </a:spcAft>
              <a:buClr>
                <a:srgbClr val="000000"/>
              </a:buClr>
              <a:buSzPts val="1400"/>
              <a:buChar char="-"/>
            </a:pPr>
            <a:r>
              <a:rPr lang="en-GB" sz="1400">
                <a:solidFill>
                  <a:srgbClr val="333333"/>
                </a:solidFill>
              </a:rPr>
              <a:t>Ground Analysis</a:t>
            </a:r>
            <a:endParaRPr sz="1400">
              <a:solidFill>
                <a:srgbClr val="333333"/>
              </a:solidFill>
            </a:endParaRPr>
          </a:p>
          <a:p>
            <a:pPr indent="-317500" lvl="0" marL="914400" rtl="0" algn="l">
              <a:lnSpc>
                <a:spcPct val="100000"/>
              </a:lnSpc>
              <a:spcBef>
                <a:spcPts val="1200"/>
              </a:spcBef>
              <a:spcAft>
                <a:spcPts val="0"/>
              </a:spcAft>
              <a:buClr>
                <a:srgbClr val="000000"/>
              </a:buClr>
              <a:buSzPts val="1400"/>
              <a:buChar char="-"/>
            </a:pPr>
            <a:r>
              <a:rPr lang="en-GB" sz="1400">
                <a:solidFill>
                  <a:srgbClr val="333333"/>
                </a:solidFill>
              </a:rPr>
              <a:t>Target Audience (TA) Identification</a:t>
            </a:r>
            <a:endParaRPr sz="1400">
              <a:solidFill>
                <a:srgbClr val="333333"/>
              </a:solidFill>
            </a:endParaRPr>
          </a:p>
          <a:p>
            <a:pPr indent="-317500" lvl="0" marL="914400" rtl="0" algn="l">
              <a:lnSpc>
                <a:spcPct val="100000"/>
              </a:lnSpc>
              <a:spcBef>
                <a:spcPts val="1200"/>
              </a:spcBef>
              <a:spcAft>
                <a:spcPts val="0"/>
              </a:spcAft>
              <a:buClr>
                <a:srgbClr val="000000"/>
              </a:buClr>
              <a:buSzPts val="1400"/>
              <a:buChar char="-"/>
            </a:pPr>
            <a:r>
              <a:rPr lang="en-GB" sz="1400">
                <a:solidFill>
                  <a:srgbClr val="333333"/>
                </a:solidFill>
              </a:rPr>
              <a:t>Define Goals &amp; Objective</a:t>
            </a:r>
            <a:endParaRPr sz="1400">
              <a:solidFill>
                <a:srgbClr val="333333"/>
              </a:solidFill>
            </a:endParaRPr>
          </a:p>
          <a:p>
            <a:pPr indent="-317500" lvl="0" marL="914400" rtl="0" algn="l">
              <a:lnSpc>
                <a:spcPct val="100000"/>
              </a:lnSpc>
              <a:spcBef>
                <a:spcPts val="1200"/>
              </a:spcBef>
              <a:spcAft>
                <a:spcPts val="0"/>
              </a:spcAft>
              <a:buClr>
                <a:srgbClr val="000000"/>
              </a:buClr>
              <a:buSzPts val="1400"/>
              <a:buChar char="-"/>
            </a:pPr>
            <a:r>
              <a:rPr lang="en-GB" sz="1400">
                <a:solidFill>
                  <a:srgbClr val="333333"/>
                </a:solidFill>
              </a:rPr>
              <a:t>Design Messages</a:t>
            </a:r>
            <a:endParaRPr sz="1400">
              <a:solidFill>
                <a:srgbClr val="333333"/>
              </a:solidFill>
            </a:endParaRPr>
          </a:p>
          <a:p>
            <a:pPr indent="-317500" lvl="0" marL="914400" rtl="0" algn="l">
              <a:lnSpc>
                <a:spcPct val="100000"/>
              </a:lnSpc>
              <a:spcBef>
                <a:spcPts val="1200"/>
              </a:spcBef>
              <a:spcAft>
                <a:spcPts val="0"/>
              </a:spcAft>
              <a:buClr>
                <a:srgbClr val="000000"/>
              </a:buClr>
              <a:buSzPts val="1400"/>
              <a:buChar char="-"/>
            </a:pPr>
            <a:r>
              <a:rPr lang="en-GB" sz="1400">
                <a:solidFill>
                  <a:srgbClr val="333333"/>
                </a:solidFill>
              </a:rPr>
              <a:t>Channel/Medium of Communication</a:t>
            </a:r>
            <a:endParaRPr sz="1400">
              <a:solidFill>
                <a:srgbClr val="333333"/>
              </a:solidFill>
            </a:endParaRPr>
          </a:p>
          <a:p>
            <a:pPr indent="-317500" lvl="0" marL="914400" rtl="0" algn="l">
              <a:lnSpc>
                <a:spcPct val="100000"/>
              </a:lnSpc>
              <a:spcBef>
                <a:spcPts val="1200"/>
              </a:spcBef>
              <a:spcAft>
                <a:spcPts val="0"/>
              </a:spcAft>
              <a:buClr>
                <a:srgbClr val="000000"/>
              </a:buClr>
              <a:buSzPts val="1400"/>
              <a:buChar char="-"/>
            </a:pPr>
            <a:r>
              <a:rPr lang="en-GB" sz="1400">
                <a:solidFill>
                  <a:srgbClr val="333333"/>
                </a:solidFill>
              </a:rPr>
              <a:t>Draw up timeline for Implementation </a:t>
            </a:r>
            <a:endParaRPr sz="1400">
              <a:solidFill>
                <a:srgbClr val="333333"/>
              </a:solidFill>
            </a:endParaRPr>
          </a:p>
          <a:p>
            <a:pPr indent="-317500" lvl="0" marL="914400" rtl="0" algn="l">
              <a:lnSpc>
                <a:spcPct val="100000"/>
              </a:lnSpc>
              <a:spcBef>
                <a:spcPts val="1200"/>
              </a:spcBef>
              <a:spcAft>
                <a:spcPts val="1200"/>
              </a:spcAft>
              <a:buClr>
                <a:srgbClr val="000000"/>
              </a:buClr>
              <a:buSzPts val="1400"/>
              <a:buChar char="-"/>
            </a:pPr>
            <a:r>
              <a:rPr lang="en-GB" sz="1400">
                <a:solidFill>
                  <a:srgbClr val="333333"/>
                </a:solidFill>
              </a:rPr>
              <a:t>Implementation &amp; Monitoring</a:t>
            </a:r>
            <a:endParaRPr sz="1400">
              <a:solidFill>
                <a:srgbClr val="000000"/>
              </a:solidFill>
            </a:endParaRPr>
          </a:p>
        </p:txBody>
      </p:sp>
      <p:grpSp>
        <p:nvGrpSpPr>
          <p:cNvPr id="181" name="Google Shape;181;p28"/>
          <p:cNvGrpSpPr/>
          <p:nvPr/>
        </p:nvGrpSpPr>
        <p:grpSpPr>
          <a:xfrm>
            <a:off x="5228700" y="3590025"/>
            <a:ext cx="8748744" cy="1256226"/>
            <a:chOff x="135400" y="3786575"/>
            <a:chExt cx="8748744" cy="1256226"/>
          </a:xfrm>
        </p:grpSpPr>
        <p:sp>
          <p:nvSpPr>
            <p:cNvPr id="182" name="Google Shape;182;p28"/>
            <p:cNvSpPr txBox="1"/>
            <p:nvPr/>
          </p:nvSpPr>
          <p:spPr>
            <a:xfrm>
              <a:off x="1323244" y="4153100"/>
              <a:ext cx="7560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rgbClr val="212529"/>
                  </a:solidFill>
                  <a:highlight>
                    <a:srgbClr val="FFFFFF"/>
                  </a:highlight>
                  <a:latin typeface="Open Sans"/>
                  <a:ea typeface="Open Sans"/>
                  <a:cs typeface="Open Sans"/>
                  <a:sym typeface="Open Sans"/>
                </a:rPr>
                <a:t>We will be going through </a:t>
              </a:r>
              <a:endParaRPr sz="1100">
                <a:solidFill>
                  <a:srgbClr val="212529"/>
                </a:solidFill>
                <a:highlight>
                  <a:srgbClr val="FFFFFF"/>
                </a:highlight>
                <a:latin typeface="Open Sans"/>
                <a:ea typeface="Open Sans"/>
                <a:cs typeface="Open Sans"/>
                <a:sym typeface="Open Sans"/>
              </a:endParaRPr>
            </a:p>
            <a:p>
              <a:pPr indent="0" lvl="0" marL="0" rtl="0" algn="l">
                <a:spcBef>
                  <a:spcPts val="1200"/>
                </a:spcBef>
                <a:spcAft>
                  <a:spcPts val="1200"/>
                </a:spcAft>
                <a:buNone/>
              </a:pPr>
              <a:r>
                <a:rPr lang="en-GB" sz="1100">
                  <a:solidFill>
                    <a:srgbClr val="212529"/>
                  </a:solidFill>
                  <a:highlight>
                    <a:srgbClr val="FFFFFF"/>
                  </a:highlight>
                  <a:latin typeface="Open Sans"/>
                  <a:ea typeface="Open Sans"/>
                  <a:cs typeface="Open Sans"/>
                  <a:sym typeface="Open Sans"/>
                </a:rPr>
                <a:t>each of these steps closely </a:t>
              </a:r>
              <a:endParaRPr sz="1100">
                <a:solidFill>
                  <a:srgbClr val="212529"/>
                </a:solidFill>
                <a:highlight>
                  <a:srgbClr val="FFFFFF"/>
                </a:highlight>
                <a:latin typeface="Open Sans"/>
                <a:ea typeface="Open Sans"/>
                <a:cs typeface="Open Sans"/>
                <a:sym typeface="Open Sans"/>
              </a:endParaRPr>
            </a:p>
          </p:txBody>
        </p:sp>
        <p:pic>
          <p:nvPicPr>
            <p:cNvPr id="183" name="Google Shape;183;p28"/>
            <p:cNvPicPr preferRelativeResize="0"/>
            <p:nvPr/>
          </p:nvPicPr>
          <p:blipFill rotWithShape="1">
            <a:blip r:embed="rId3">
              <a:alphaModFix/>
            </a:blip>
            <a:srcRect b="22102" l="22406" r="31791" t="29459"/>
            <a:stretch/>
          </p:blipFill>
          <p:spPr>
            <a:xfrm>
              <a:off x="135400" y="3786575"/>
              <a:ext cx="1187849" cy="1256226"/>
            </a:xfrm>
            <a:prstGeom prst="rect">
              <a:avLst/>
            </a:prstGeom>
            <a:noFill/>
            <a:ln>
              <a:noFill/>
            </a:ln>
          </p:spPr>
        </p:pic>
        <p:sp>
          <p:nvSpPr>
            <p:cNvPr id="184" name="Google Shape;184;p28"/>
            <p:cNvSpPr txBox="1"/>
            <p:nvPr/>
          </p:nvSpPr>
          <p:spPr>
            <a:xfrm>
              <a:off x="416000" y="4206950"/>
              <a:ext cx="7449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GB" sz="1500">
                  <a:solidFill>
                    <a:srgbClr val="212529"/>
                  </a:solidFill>
                  <a:latin typeface="Open Sans"/>
                  <a:ea typeface="Open Sans"/>
                  <a:cs typeface="Open Sans"/>
                  <a:sym typeface="Open Sans"/>
                </a:rPr>
                <a:t>NOTE</a:t>
              </a:r>
              <a:endParaRPr b="1" sz="1500">
                <a:latin typeface="Open Sans"/>
                <a:ea typeface="Open Sans"/>
                <a:cs typeface="Open Sans"/>
                <a:sym typeface="Open Sans"/>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rtl="0" algn="l">
              <a:spcBef>
                <a:spcPts val="0"/>
              </a:spcBef>
              <a:spcAft>
                <a:spcPts val="0"/>
              </a:spcAft>
              <a:buSzPct val="100000"/>
              <a:buChar char="●"/>
            </a:pPr>
            <a:r>
              <a:rPr lang="en-GB"/>
              <a:t>Ground Analysis</a:t>
            </a:r>
            <a:endParaRPr/>
          </a:p>
        </p:txBody>
      </p:sp>
      <p:sp>
        <p:nvSpPr>
          <p:cNvPr id="190" name="Google Shape;190;p29"/>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GB" sz="1600">
                <a:solidFill>
                  <a:srgbClr val="000000"/>
                </a:solidFill>
              </a:rPr>
              <a:t>Clear understanding of the problem with data as a backing</a:t>
            </a:r>
            <a:endParaRPr b="1" sz="1600">
              <a:solidFill>
                <a:srgbClr val="000000"/>
              </a:solidFill>
            </a:endParaRPr>
          </a:p>
          <a:p>
            <a:pPr indent="0" lvl="0" marL="0" rtl="0" algn="l">
              <a:lnSpc>
                <a:spcPct val="120000"/>
              </a:lnSpc>
              <a:spcBef>
                <a:spcPts val="0"/>
              </a:spcBef>
              <a:spcAft>
                <a:spcPts val="0"/>
              </a:spcAft>
              <a:buNone/>
            </a:pPr>
            <a:r>
              <a:t/>
            </a:r>
            <a:endParaRPr b="1" sz="1600">
              <a:solidFill>
                <a:srgbClr val="000000"/>
              </a:solidFill>
            </a:endParaRPr>
          </a:p>
          <a:p>
            <a:pPr indent="-330200" lvl="0" marL="457200" rtl="0" algn="l">
              <a:lnSpc>
                <a:spcPct val="120000"/>
              </a:lnSpc>
              <a:spcBef>
                <a:spcPts val="0"/>
              </a:spcBef>
              <a:spcAft>
                <a:spcPts val="0"/>
              </a:spcAft>
              <a:buClr>
                <a:srgbClr val="000000"/>
              </a:buClr>
              <a:buSzPts val="1600"/>
              <a:buChar char="-"/>
            </a:pPr>
            <a:r>
              <a:rPr lang="en-GB" sz="1600">
                <a:solidFill>
                  <a:srgbClr val="000000"/>
                </a:solidFill>
              </a:rPr>
              <a:t>Local perspectives and use materials reflecting the conditions of the local community</a:t>
            </a:r>
            <a:endParaRPr sz="1600">
              <a:solidFill>
                <a:srgbClr val="000000"/>
              </a:solidFill>
            </a:endParaRPr>
          </a:p>
          <a:p>
            <a:pPr indent="0" lvl="0" marL="0" rtl="0" algn="l">
              <a:lnSpc>
                <a:spcPct val="120000"/>
              </a:lnSpc>
              <a:spcBef>
                <a:spcPts val="0"/>
              </a:spcBef>
              <a:spcAft>
                <a:spcPts val="0"/>
              </a:spcAft>
              <a:buNone/>
            </a:pPr>
            <a:r>
              <a:t/>
            </a:r>
            <a:endParaRPr sz="1600">
              <a:solidFill>
                <a:srgbClr val="000000"/>
              </a:solidFill>
            </a:endParaRPr>
          </a:p>
        </p:txBody>
      </p:sp>
      <p:pic>
        <p:nvPicPr>
          <p:cNvPr id="191" name="Google Shape;191;p29"/>
          <p:cNvPicPr preferRelativeResize="0"/>
          <p:nvPr/>
        </p:nvPicPr>
        <p:blipFill>
          <a:blip r:embed="rId3">
            <a:alphaModFix/>
          </a:blip>
          <a:stretch>
            <a:fillRect/>
          </a:stretch>
        </p:blipFill>
        <p:spPr>
          <a:xfrm>
            <a:off x="6442175" y="2433675"/>
            <a:ext cx="2462000" cy="246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Target Audience (TA) Identification</a:t>
            </a:r>
            <a:endParaRPr/>
          </a:p>
        </p:txBody>
      </p:sp>
      <p:sp>
        <p:nvSpPr>
          <p:cNvPr id="197" name="Google Shape;197;p30"/>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GB" sz="1500">
                <a:solidFill>
                  <a:srgbClr val="000000"/>
                </a:solidFill>
              </a:rPr>
              <a:t>Who are you designing the </a:t>
            </a:r>
            <a:r>
              <a:rPr b="1" lang="en-GB" sz="1500">
                <a:solidFill>
                  <a:srgbClr val="000000"/>
                </a:solidFill>
              </a:rPr>
              <a:t>campaign for</a:t>
            </a:r>
            <a:endParaRPr b="1" sz="1500">
              <a:solidFill>
                <a:srgbClr val="000000"/>
              </a:solidFill>
            </a:endParaRPr>
          </a:p>
          <a:p>
            <a:pPr indent="0" lvl="0" marL="0" rtl="0" algn="l">
              <a:lnSpc>
                <a:spcPct val="120000"/>
              </a:lnSpc>
              <a:spcBef>
                <a:spcPts val="0"/>
              </a:spcBef>
              <a:spcAft>
                <a:spcPts val="0"/>
              </a:spcAft>
              <a:buNone/>
            </a:pPr>
            <a:r>
              <a:t/>
            </a:r>
            <a:endParaRPr b="1" sz="1500">
              <a:solidFill>
                <a:srgbClr val="000000"/>
              </a:solidFill>
            </a:endParaRPr>
          </a:p>
          <a:p>
            <a:pPr indent="-323850" lvl="0" marL="457200" rtl="0" algn="l">
              <a:lnSpc>
                <a:spcPct val="120000"/>
              </a:lnSpc>
              <a:spcBef>
                <a:spcPts val="0"/>
              </a:spcBef>
              <a:spcAft>
                <a:spcPts val="0"/>
              </a:spcAft>
              <a:buClr>
                <a:srgbClr val="000000"/>
              </a:buClr>
              <a:buSzPts val="1500"/>
              <a:buFont typeface="Helvetica Neue"/>
              <a:buChar char="-"/>
            </a:pPr>
            <a:r>
              <a:rPr lang="en-GB" sz="1500">
                <a:solidFill>
                  <a:srgbClr val="000000"/>
                </a:solidFill>
              </a:rPr>
              <a:t>St</a:t>
            </a:r>
            <a:r>
              <a:rPr lang="en-GB" sz="1500">
                <a:solidFill>
                  <a:srgbClr val="000000"/>
                </a:solidFill>
              </a:rPr>
              <a:t>akeholders of the community</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Decision makers, professionals, public </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individuals who are or could be affected by the problem identified</a:t>
            </a:r>
            <a:endParaRPr sz="1500">
              <a:solidFill>
                <a:srgbClr val="000000"/>
              </a:solidFill>
            </a:endParaRPr>
          </a:p>
        </p:txBody>
      </p:sp>
      <p:pic>
        <p:nvPicPr>
          <p:cNvPr id="198" name="Google Shape;198;p30"/>
          <p:cNvPicPr preferRelativeResize="0"/>
          <p:nvPr/>
        </p:nvPicPr>
        <p:blipFill rotWithShape="1">
          <a:blip r:embed="rId3">
            <a:alphaModFix/>
          </a:blip>
          <a:srcRect b="24053" l="0" r="53159" t="30088"/>
          <a:stretch/>
        </p:blipFill>
        <p:spPr>
          <a:xfrm>
            <a:off x="7230725" y="3175825"/>
            <a:ext cx="1601575" cy="15679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cxnSp>
        <p:nvCxnSpPr>
          <p:cNvPr id="203" name="Google Shape;203;p31"/>
          <p:cNvCxnSpPr>
            <a:stCxn id="204" idx="2"/>
            <a:endCxn id="205" idx="1"/>
          </p:cNvCxnSpPr>
          <p:nvPr/>
        </p:nvCxnSpPr>
        <p:spPr>
          <a:xfrm>
            <a:off x="1556850" y="2114550"/>
            <a:ext cx="609600" cy="9237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206" name="Google Shape;206;p31"/>
          <p:cNvCxnSpPr>
            <a:stCxn id="204" idx="2"/>
            <a:endCxn id="207" idx="1"/>
          </p:cNvCxnSpPr>
          <p:nvPr/>
        </p:nvCxnSpPr>
        <p:spPr>
          <a:xfrm flipH="1" rot="10800000">
            <a:off x="1556850" y="1218750"/>
            <a:ext cx="609600" cy="895800"/>
          </a:xfrm>
          <a:prstGeom prst="bentConnector3">
            <a:avLst>
              <a:gd fmla="val 50000" name="adj1"/>
            </a:avLst>
          </a:prstGeom>
          <a:noFill/>
          <a:ln cap="flat" cmpd="sng" w="9525">
            <a:solidFill>
              <a:srgbClr val="C2C2C2"/>
            </a:solidFill>
            <a:prstDash val="solid"/>
            <a:round/>
            <a:headEnd len="sm" w="sm" type="none"/>
            <a:tailEnd len="sm" w="sm" type="none"/>
          </a:ln>
        </p:spPr>
      </p:cxnSp>
      <p:sp>
        <p:nvSpPr>
          <p:cNvPr id="204" name="Google Shape;204;p31"/>
          <p:cNvSpPr/>
          <p:nvPr/>
        </p:nvSpPr>
        <p:spPr>
          <a:xfrm rot="-5400000">
            <a:off x="-326400" y="1851900"/>
            <a:ext cx="3241200" cy="525300"/>
          </a:xfrm>
          <a:prstGeom prst="roundRect">
            <a:avLst>
              <a:gd fmla="val 16667" name="adj"/>
            </a:avLst>
          </a:prstGeom>
          <a:solidFill>
            <a:srgbClr val="155B54"/>
          </a:solidFill>
          <a:ln cap="flat" cmpd="sng" w="9525">
            <a:solidFill>
              <a:srgbClr val="155B5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Roboto"/>
                <a:ea typeface="Roboto"/>
                <a:cs typeface="Roboto"/>
                <a:sym typeface="Roboto"/>
              </a:rPr>
              <a:t>TARGET AUDIENCE</a:t>
            </a:r>
            <a:endParaRPr sz="1100">
              <a:solidFill>
                <a:srgbClr val="FFFFFF"/>
              </a:solidFill>
              <a:latin typeface="Roboto"/>
              <a:ea typeface="Roboto"/>
              <a:cs typeface="Roboto"/>
              <a:sym typeface="Roboto"/>
            </a:endParaRPr>
          </a:p>
        </p:txBody>
      </p:sp>
      <p:sp>
        <p:nvSpPr>
          <p:cNvPr id="207" name="Google Shape;207;p31"/>
          <p:cNvSpPr/>
          <p:nvPr/>
        </p:nvSpPr>
        <p:spPr>
          <a:xfrm>
            <a:off x="2166450" y="955974"/>
            <a:ext cx="2020500" cy="525300"/>
          </a:xfrm>
          <a:prstGeom prst="roundRect">
            <a:avLst>
              <a:gd fmla="val 16667" name="adj"/>
            </a:avLst>
          </a:prstGeom>
          <a:solidFill>
            <a:srgbClr val="1D7E74"/>
          </a:solidFill>
          <a:ln cap="flat" cmpd="sng" w="9525">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Roboto"/>
                <a:ea typeface="Roboto"/>
                <a:cs typeface="Roboto"/>
                <a:sym typeface="Roboto"/>
              </a:rPr>
              <a:t>PRIMARY AUDIENCE</a:t>
            </a:r>
            <a:endParaRPr sz="1100">
              <a:solidFill>
                <a:srgbClr val="FFFFFF"/>
              </a:solidFill>
              <a:latin typeface="Roboto"/>
              <a:ea typeface="Roboto"/>
              <a:cs typeface="Roboto"/>
              <a:sym typeface="Roboto"/>
            </a:endParaRPr>
          </a:p>
        </p:txBody>
      </p:sp>
      <p:sp>
        <p:nvSpPr>
          <p:cNvPr id="205" name="Google Shape;205;p31"/>
          <p:cNvSpPr/>
          <p:nvPr/>
        </p:nvSpPr>
        <p:spPr>
          <a:xfrm>
            <a:off x="2166450" y="2775574"/>
            <a:ext cx="2020500" cy="525300"/>
          </a:xfrm>
          <a:prstGeom prst="roundRect">
            <a:avLst>
              <a:gd fmla="val 16667" name="adj"/>
            </a:avLst>
          </a:prstGeom>
          <a:solidFill>
            <a:srgbClr val="1D7E74"/>
          </a:solidFill>
          <a:ln cap="flat" cmpd="sng" w="9525">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Roboto"/>
                <a:ea typeface="Roboto"/>
                <a:cs typeface="Roboto"/>
                <a:sym typeface="Roboto"/>
              </a:rPr>
              <a:t>SECONDARY AUDIENCE</a:t>
            </a:r>
            <a:endParaRPr sz="1100">
              <a:solidFill>
                <a:srgbClr val="FFFFFF"/>
              </a:solidFill>
              <a:latin typeface="Roboto"/>
              <a:ea typeface="Roboto"/>
              <a:cs typeface="Roboto"/>
              <a:sym typeface="Roboto"/>
            </a:endParaRPr>
          </a:p>
        </p:txBody>
      </p:sp>
      <p:sp>
        <p:nvSpPr>
          <p:cNvPr id="208" name="Google Shape;208;p31"/>
          <p:cNvSpPr/>
          <p:nvPr/>
        </p:nvSpPr>
        <p:spPr>
          <a:xfrm>
            <a:off x="4720350" y="955975"/>
            <a:ext cx="3446100" cy="525300"/>
          </a:xfrm>
          <a:prstGeom prst="roundRect">
            <a:avLst>
              <a:gd fmla="val 16667" name="adj"/>
            </a:avLst>
          </a:prstGeom>
          <a:solidFill>
            <a:srgbClr val="249C90"/>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100">
              <a:solidFill>
                <a:srgbClr val="FFFFFF"/>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a:solidFill>
                  <a:srgbClr val="FFFFFF"/>
                </a:solidFill>
                <a:latin typeface="Roboto"/>
                <a:ea typeface="Roboto"/>
                <a:cs typeface="Roboto"/>
                <a:sym typeface="Roboto"/>
              </a:rPr>
              <a:t>S</a:t>
            </a:r>
            <a:r>
              <a:rPr lang="en-GB" sz="1100">
                <a:solidFill>
                  <a:srgbClr val="FFFFFF"/>
                </a:solidFill>
                <a:latin typeface="Roboto"/>
                <a:ea typeface="Roboto"/>
                <a:cs typeface="Roboto"/>
                <a:sym typeface="Roboto"/>
              </a:rPr>
              <a:t>takeholders who are directly involved in the campaign</a:t>
            </a:r>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209" name="Google Shape;209;p31"/>
          <p:cNvSpPr/>
          <p:nvPr/>
        </p:nvSpPr>
        <p:spPr>
          <a:xfrm>
            <a:off x="4634900" y="2775575"/>
            <a:ext cx="3531600" cy="525300"/>
          </a:xfrm>
          <a:prstGeom prst="roundRect">
            <a:avLst>
              <a:gd fmla="val 16667" name="adj"/>
            </a:avLst>
          </a:prstGeom>
          <a:solidFill>
            <a:srgbClr val="249C90"/>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rPr lang="en-GB" sz="1100">
                <a:solidFill>
                  <a:srgbClr val="FFFFFF"/>
                </a:solidFill>
                <a:latin typeface="Roboto"/>
                <a:ea typeface="Roboto"/>
                <a:cs typeface="Roboto"/>
                <a:sym typeface="Roboto"/>
              </a:rPr>
              <a:t>Stakeholders who can inform, influence and educate the Primary audience</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cxnSp>
        <p:nvCxnSpPr>
          <p:cNvPr id="210" name="Google Shape;210;p31"/>
          <p:cNvCxnSpPr>
            <a:stCxn id="208" idx="1"/>
            <a:endCxn id="207" idx="3"/>
          </p:cNvCxnSpPr>
          <p:nvPr/>
        </p:nvCxnSpPr>
        <p:spPr>
          <a:xfrm flipH="1">
            <a:off x="4186950" y="1218625"/>
            <a:ext cx="533400" cy="6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211" name="Google Shape;211;p31"/>
          <p:cNvCxnSpPr>
            <a:stCxn id="209" idx="1"/>
            <a:endCxn id="205" idx="3"/>
          </p:cNvCxnSpPr>
          <p:nvPr/>
        </p:nvCxnSpPr>
        <p:spPr>
          <a:xfrm flipH="1">
            <a:off x="4187000" y="3038225"/>
            <a:ext cx="447900" cy="600"/>
          </a:xfrm>
          <a:prstGeom prst="bentConnector3">
            <a:avLst>
              <a:gd fmla="val 50006" name="adj1"/>
            </a:avLst>
          </a:prstGeom>
          <a:noFill/>
          <a:ln cap="flat" cmpd="sng" w="9525">
            <a:solidFill>
              <a:srgbClr val="C2C2C2"/>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graphicFrame>
        <p:nvGraphicFramePr>
          <p:cNvPr id="77" name="Google Shape;77;p14"/>
          <p:cNvGraphicFramePr/>
          <p:nvPr/>
        </p:nvGraphicFramePr>
        <p:xfrm>
          <a:off x="152400" y="152400"/>
          <a:ext cx="3000000" cy="3000000"/>
        </p:xfrm>
        <a:graphic>
          <a:graphicData uri="http://schemas.openxmlformats.org/drawingml/2006/table">
            <a:tbl>
              <a:tblPr>
                <a:noFill/>
                <a:tableStyleId>{1D42D5FB-00B8-478F-82CE-A30E5DA9521D}</a:tableStyleId>
              </a:tblPr>
              <a:tblGrid>
                <a:gridCol w="6223850"/>
                <a:gridCol w="382850"/>
                <a:gridCol w="977850"/>
                <a:gridCol w="990375"/>
              </a:tblGrid>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Welcome</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15</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5">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135</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5">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9 am - 11:00 am</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Warm up - link to topic</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Helvetica Neue"/>
                          <a:ea typeface="Helvetica Neue"/>
                          <a:cs typeface="Helvetica Neue"/>
                          <a:sym typeface="Helvetica Neue"/>
                        </a:rPr>
                        <a:t>15</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Recap</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Helvetica Neue"/>
                          <a:ea typeface="Helvetica Neue"/>
                          <a:cs typeface="Helvetica Neue"/>
                          <a:sym typeface="Helvetica Neue"/>
                        </a:rPr>
                        <a:t>15</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Agenda</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190500">
                <a:tc>
                  <a:txBody>
                    <a:bodyPr/>
                    <a:lstStyle/>
                    <a:p>
                      <a:pPr indent="0" lvl="0" marL="0" rtl="0" algn="l">
                        <a:lnSpc>
                          <a:spcPct val="115000"/>
                        </a:lnSpc>
                        <a:spcBef>
                          <a:spcPts val="0"/>
                        </a:spcBef>
                        <a:spcAft>
                          <a:spcPts val="0"/>
                        </a:spcAft>
                        <a:buNone/>
                      </a:pPr>
                      <a:r>
                        <a:rPr lang="en-GB" sz="1100">
                          <a:highlight>
                            <a:srgbClr val="FFFFFF"/>
                          </a:highlight>
                          <a:latin typeface="Helvetica Neue"/>
                          <a:ea typeface="Helvetica Neue"/>
                          <a:cs typeface="Helvetica Neue"/>
                          <a:sym typeface="Helvetica Neue"/>
                        </a:rPr>
                        <a:t>Week 3 </a:t>
                      </a:r>
                      <a:endParaRPr sz="1100">
                        <a:highlight>
                          <a:srgbClr val="FFFFFF"/>
                        </a:highlight>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GB" sz="1100">
                          <a:highlight>
                            <a:srgbClr val="FFFFFF"/>
                          </a:highlight>
                          <a:latin typeface="Helvetica Neue"/>
                          <a:ea typeface="Helvetica Neue"/>
                          <a:cs typeface="Helvetica Neue"/>
                          <a:sym typeface="Helvetica Neue"/>
                        </a:rPr>
                        <a:t>Introduction to community awareness and IEC campaigns </a:t>
                      </a:r>
                      <a:endParaRPr sz="1100">
                        <a:highlight>
                          <a:srgbClr val="FFFFFF"/>
                        </a:highlight>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Helvetica Neue"/>
                          <a:ea typeface="Helvetica Neue"/>
                          <a:cs typeface="Helvetica Neue"/>
                          <a:sym typeface="Helvetica Neue"/>
                        </a:rPr>
                        <a:t>90</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Break</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15</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15</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11:00-11: 15</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GB" sz="1100">
                          <a:highlight>
                            <a:srgbClr val="FFFFFF"/>
                          </a:highlight>
                          <a:latin typeface="Helvetica Neue"/>
                          <a:ea typeface="Helvetica Neue"/>
                          <a:cs typeface="Helvetica Neue"/>
                          <a:sym typeface="Helvetica Neue"/>
                        </a:rPr>
                        <a:t>Introduction to community awareness and IEC campaigns  cont</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30</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Designing an outreach campaign for case study shared on Day 5</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60</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90</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11:15 am - 1:00 pm</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1775">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Lunch Break</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60</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1:15pm - 2:15pm</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Presentations </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60</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105</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2:15 pm - 4:00 pm</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Warm up activity</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10</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Tools that can help in creating collaterals </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267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Week 3 of student curriculum and week 4-7 explanation</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20</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7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Design thinking</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20</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Define goals and objectives</a:t>
            </a:r>
            <a:endParaRPr/>
          </a:p>
        </p:txBody>
      </p:sp>
      <p:sp>
        <p:nvSpPr>
          <p:cNvPr id="217" name="Google Shape;217;p32"/>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lang="en-GB" sz="1500">
                <a:solidFill>
                  <a:srgbClr val="000000"/>
                </a:solidFill>
              </a:rPr>
              <a:t>Goals should also be objectively measurable so that it can be managed and evaluated in an effective way.</a:t>
            </a:r>
            <a:endParaRPr b="1" sz="1500">
              <a:solidFill>
                <a:srgbClr val="000000"/>
              </a:solidFill>
            </a:endParaRPr>
          </a:p>
          <a:p>
            <a:pPr indent="-323850" lvl="0" marL="457200" rtl="0" algn="l">
              <a:lnSpc>
                <a:spcPct val="100000"/>
              </a:lnSpc>
              <a:spcBef>
                <a:spcPts val="1200"/>
              </a:spcBef>
              <a:spcAft>
                <a:spcPts val="0"/>
              </a:spcAft>
              <a:buClr>
                <a:srgbClr val="000000"/>
              </a:buClr>
              <a:buSzPts val="1500"/>
              <a:buChar char="-"/>
            </a:pPr>
            <a:r>
              <a:rPr lang="en-GB" sz="1500">
                <a:solidFill>
                  <a:srgbClr val="000000"/>
                </a:solidFill>
              </a:rPr>
              <a:t>Help create a framework for the campaign</a:t>
            </a: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GB" sz="1500">
                <a:solidFill>
                  <a:srgbClr val="000000"/>
                </a:solidFill>
              </a:rPr>
              <a:t>For eg: Increase awareness of the benefits of the scheme amongst the beneficiaries by 90%</a:t>
            </a:r>
            <a:endParaRPr sz="1500">
              <a:solidFill>
                <a:srgbClr val="000000"/>
              </a:solidFill>
            </a:endParaRPr>
          </a:p>
        </p:txBody>
      </p:sp>
      <p:pic>
        <p:nvPicPr>
          <p:cNvPr id="218" name="Google Shape;218;p32"/>
          <p:cNvPicPr preferRelativeResize="0"/>
          <p:nvPr/>
        </p:nvPicPr>
        <p:blipFill rotWithShape="1">
          <a:blip r:embed="rId3">
            <a:alphaModFix/>
          </a:blip>
          <a:srcRect b="24552" l="48918" r="10668" t="29588"/>
          <a:stretch/>
        </p:blipFill>
        <p:spPr>
          <a:xfrm>
            <a:off x="7450575" y="3175825"/>
            <a:ext cx="1381725" cy="1567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Design messages</a:t>
            </a:r>
            <a:endParaRPr/>
          </a:p>
        </p:txBody>
      </p:sp>
      <p:sp>
        <p:nvSpPr>
          <p:cNvPr id="224" name="Google Shape;224;p33"/>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b="1" lang="en-GB" sz="1500">
                <a:solidFill>
                  <a:srgbClr val="000000"/>
                </a:solidFill>
              </a:rPr>
              <a:t>What is the messaging.</a:t>
            </a:r>
            <a:endParaRPr b="1" sz="1500">
              <a:solidFill>
                <a:srgbClr val="000000"/>
              </a:solidFill>
            </a:endParaRPr>
          </a:p>
          <a:p>
            <a:pPr indent="-323850" lvl="0" marL="457200" rtl="0" algn="l">
              <a:lnSpc>
                <a:spcPct val="150000"/>
              </a:lnSpc>
              <a:spcBef>
                <a:spcPts val="1200"/>
              </a:spcBef>
              <a:spcAft>
                <a:spcPts val="0"/>
              </a:spcAft>
              <a:buClr>
                <a:srgbClr val="000000"/>
              </a:buClr>
              <a:buSzPts val="1500"/>
              <a:buChar char="-"/>
            </a:pPr>
            <a:r>
              <a:rPr lang="en-GB" sz="1500">
                <a:solidFill>
                  <a:srgbClr val="000000"/>
                </a:solidFill>
              </a:rPr>
              <a:t>Messaging should be different for different stakeholders</a:t>
            </a:r>
            <a:endParaRPr sz="1500">
              <a:solidFill>
                <a:srgbClr val="000000"/>
              </a:solidFill>
            </a:endParaRPr>
          </a:p>
          <a:p>
            <a:pPr indent="-323850" lvl="0" marL="457200" rtl="0" algn="l">
              <a:lnSpc>
                <a:spcPct val="150000"/>
              </a:lnSpc>
              <a:spcBef>
                <a:spcPts val="0"/>
              </a:spcBef>
              <a:spcAft>
                <a:spcPts val="0"/>
              </a:spcAft>
              <a:buClr>
                <a:srgbClr val="000000"/>
              </a:buClr>
              <a:buSzPts val="1500"/>
              <a:buChar char="-"/>
            </a:pPr>
            <a:r>
              <a:rPr b="1" lang="en-GB" sz="1500">
                <a:solidFill>
                  <a:schemeClr val="accent1"/>
                </a:solidFill>
              </a:rPr>
              <a:t>Salient, Effective, Goal oriented and Attractive</a:t>
            </a:r>
            <a:r>
              <a:rPr lang="en-GB" sz="1500">
                <a:solidFill>
                  <a:srgbClr val="000000"/>
                </a:solidFill>
              </a:rPr>
              <a:t> to the community you are working with</a:t>
            </a:r>
            <a:endParaRPr sz="1500">
              <a:solidFill>
                <a:srgbClr val="000000"/>
              </a:solidFill>
            </a:endParaRPr>
          </a:p>
          <a:p>
            <a:pPr indent="-323850" lvl="0" marL="457200" rtl="0" algn="l">
              <a:lnSpc>
                <a:spcPct val="150000"/>
              </a:lnSpc>
              <a:spcBef>
                <a:spcPts val="0"/>
              </a:spcBef>
              <a:spcAft>
                <a:spcPts val="0"/>
              </a:spcAft>
              <a:buClr>
                <a:srgbClr val="000000"/>
              </a:buClr>
              <a:buSzPts val="1500"/>
              <a:buChar char="-"/>
            </a:pPr>
            <a:r>
              <a:rPr lang="en-GB" sz="1500">
                <a:solidFill>
                  <a:srgbClr val="000000"/>
                </a:solidFill>
              </a:rPr>
              <a:t>How are you going to message it?</a:t>
            </a:r>
            <a:endParaRPr sz="1500">
              <a:solidFill>
                <a:srgbClr val="000000"/>
              </a:solidFill>
            </a:endParaRPr>
          </a:p>
        </p:txBody>
      </p:sp>
      <p:pic>
        <p:nvPicPr>
          <p:cNvPr id="225" name="Google Shape;225;p33"/>
          <p:cNvPicPr preferRelativeResize="0"/>
          <p:nvPr/>
        </p:nvPicPr>
        <p:blipFill rotWithShape="1">
          <a:blip r:embed="rId3">
            <a:alphaModFix/>
          </a:blip>
          <a:srcRect b="24552" l="48918" r="10668" t="29588"/>
          <a:stretch/>
        </p:blipFill>
        <p:spPr>
          <a:xfrm>
            <a:off x="7450575" y="3175825"/>
            <a:ext cx="1381725" cy="15679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4"/>
          <p:cNvSpPr txBox="1"/>
          <p:nvPr>
            <p:ph type="title"/>
          </p:nvPr>
        </p:nvSpPr>
        <p:spPr>
          <a:xfrm>
            <a:off x="311700" y="2091300"/>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Let’s look at an interesting campaign</a:t>
            </a:r>
            <a:endParaRPr/>
          </a:p>
        </p:txBody>
      </p:sp>
      <p:pic>
        <p:nvPicPr>
          <p:cNvPr id="231" name="Google Shape;231;p34"/>
          <p:cNvPicPr preferRelativeResize="0"/>
          <p:nvPr/>
        </p:nvPicPr>
        <p:blipFill>
          <a:blip r:embed="rId3">
            <a:alphaModFix/>
          </a:blip>
          <a:stretch>
            <a:fillRect/>
          </a:stretch>
        </p:blipFill>
        <p:spPr>
          <a:xfrm>
            <a:off x="6976625" y="2914775"/>
            <a:ext cx="2065551" cy="20655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5"/>
          <p:cNvSpPr txBox="1"/>
          <p:nvPr>
            <p:ph type="title"/>
          </p:nvPr>
        </p:nvSpPr>
        <p:spPr>
          <a:xfrm>
            <a:off x="3879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Covid Prevention Campaign</a:t>
            </a:r>
            <a:endParaRPr/>
          </a:p>
        </p:txBody>
      </p:sp>
      <p:sp>
        <p:nvSpPr>
          <p:cNvPr id="237" name="Google Shape;237;p35"/>
          <p:cNvSpPr txBox="1"/>
          <p:nvPr>
            <p:ph type="title"/>
          </p:nvPr>
        </p:nvSpPr>
        <p:spPr>
          <a:xfrm>
            <a:off x="387900" y="1152425"/>
            <a:ext cx="8520600" cy="3609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GB" sz="1100" u="sng">
                <a:solidFill>
                  <a:srgbClr val="1155CC"/>
                </a:solidFill>
                <a:latin typeface="Helvetica Neue"/>
                <a:ea typeface="Helvetica Neue"/>
                <a:cs typeface="Helvetica Neue"/>
                <a:sym typeface="Helvetica Neue"/>
                <a:hlinkClick r:id="rId3">
                  <a:extLst>
                    <a:ext uri="{A12FA001-AC4F-418D-AE19-62706E023703}">
                      <ahyp:hlinkClr val="tx"/>
                    </a:ext>
                  </a:extLst>
                </a:hlinkClick>
              </a:rPr>
              <a:t>https://www.youtube.com/watch?v=rAj38E7vrS8&amp;t=60s</a:t>
            </a:r>
            <a:endParaRPr b="0" sz="1100">
              <a:solidFill>
                <a:srgbClr val="202124"/>
              </a:solidFill>
              <a:highlight>
                <a:srgbClr val="FFFFFF"/>
              </a:highlight>
              <a:latin typeface="Open Sans"/>
              <a:ea typeface="Open Sans"/>
              <a:cs typeface="Open Sans"/>
              <a:sym typeface="Open Sans"/>
            </a:endParaRPr>
          </a:p>
          <a:p>
            <a:pPr indent="0" lvl="0" marL="0" rtl="0" algn="l">
              <a:lnSpc>
                <a:spcPct val="120000"/>
              </a:lnSpc>
              <a:spcBef>
                <a:spcPts val="0"/>
              </a:spcBef>
              <a:spcAft>
                <a:spcPts val="0"/>
              </a:spcAft>
              <a:buNone/>
            </a:pPr>
            <a:r>
              <a:t/>
            </a:r>
            <a:endParaRPr b="0" sz="1100">
              <a:solidFill>
                <a:srgbClr val="202124"/>
              </a:solidFill>
              <a:highlight>
                <a:srgbClr val="FFFFFF"/>
              </a:highlight>
              <a:latin typeface="Open Sans"/>
              <a:ea typeface="Open Sans"/>
              <a:cs typeface="Open Sans"/>
              <a:sym typeface="Open Sans"/>
            </a:endParaRPr>
          </a:p>
        </p:txBody>
      </p:sp>
      <p:sp>
        <p:nvSpPr>
          <p:cNvPr id="238" name="Google Shape;238;p35"/>
          <p:cNvSpPr txBox="1"/>
          <p:nvPr>
            <p:ph type="title"/>
          </p:nvPr>
        </p:nvSpPr>
        <p:spPr>
          <a:xfrm>
            <a:off x="387900" y="2060750"/>
            <a:ext cx="3926400" cy="7074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Font typeface="Open Sans"/>
              <a:buChar char="-"/>
            </a:pPr>
            <a:r>
              <a:rPr b="0" lang="en-GB" sz="1500">
                <a:solidFill>
                  <a:srgbClr val="000000"/>
                </a:solidFill>
                <a:latin typeface="Open Sans"/>
                <a:ea typeface="Open Sans"/>
                <a:cs typeface="Open Sans"/>
                <a:sym typeface="Open Sans"/>
              </a:rPr>
              <a:t>Was this video clear and did you all get the message?</a:t>
            </a:r>
            <a:endParaRPr b="0" sz="1500">
              <a:solidFill>
                <a:srgbClr val="000000"/>
              </a:solidFill>
              <a:latin typeface="Open Sans"/>
              <a:ea typeface="Open Sans"/>
              <a:cs typeface="Open Sans"/>
              <a:sym typeface="Open Sans"/>
            </a:endParaRPr>
          </a:p>
          <a:p>
            <a:pPr indent="-323850" lvl="0" marL="457200" rtl="0" algn="l">
              <a:lnSpc>
                <a:spcPct val="120000"/>
              </a:lnSpc>
              <a:spcBef>
                <a:spcPts val="0"/>
              </a:spcBef>
              <a:spcAft>
                <a:spcPts val="0"/>
              </a:spcAft>
              <a:buClr>
                <a:srgbClr val="000000"/>
              </a:buClr>
              <a:buSzPts val="1500"/>
              <a:buFont typeface="Open Sans"/>
              <a:buChar char="-"/>
            </a:pPr>
            <a:r>
              <a:rPr b="0" lang="en-GB" sz="1500">
                <a:solidFill>
                  <a:srgbClr val="000000"/>
                </a:solidFill>
                <a:latin typeface="Open Sans"/>
                <a:ea typeface="Open Sans"/>
                <a:cs typeface="Open Sans"/>
                <a:sym typeface="Open Sans"/>
              </a:rPr>
              <a:t>Who do you think this campaign was designed for?</a:t>
            </a:r>
            <a:endParaRPr b="0" sz="1500">
              <a:solidFill>
                <a:srgbClr val="000000"/>
              </a:solidFill>
              <a:latin typeface="Open Sans"/>
              <a:ea typeface="Open Sans"/>
              <a:cs typeface="Open Sans"/>
              <a:sym typeface="Open Sans"/>
            </a:endParaRPr>
          </a:p>
          <a:p>
            <a:pPr indent="0" lvl="0" marL="457200" rtl="0" algn="l">
              <a:lnSpc>
                <a:spcPct val="120000"/>
              </a:lnSpc>
              <a:spcBef>
                <a:spcPts val="0"/>
              </a:spcBef>
              <a:spcAft>
                <a:spcPts val="0"/>
              </a:spcAft>
              <a:buNone/>
            </a:pPr>
            <a:r>
              <a:t/>
            </a:r>
            <a:endParaRPr b="0" sz="1500">
              <a:solidFill>
                <a:srgbClr val="000000"/>
              </a:solidFill>
              <a:latin typeface="Open Sans"/>
              <a:ea typeface="Open Sans"/>
              <a:cs typeface="Open Sans"/>
              <a:sym typeface="Open Sans"/>
            </a:endParaRPr>
          </a:p>
        </p:txBody>
      </p:sp>
      <p:pic>
        <p:nvPicPr>
          <p:cNvPr descr="This short animated video from Stanford Medicine's Maya Adam illustrates how the novel coronavirus — the virus that causes the respiratory disease COVID-19 — is transmitted among people and how transmission can be prevented.&#10;&#10;Get the latest news on COVID-19 testing, treatment, and tracking data: &#10;https://med.stanford.edu/covid19.html" id="239" name="Google Shape;239;p35" title="Global COVID-19 Prevention">
            <a:hlinkClick r:id="rId4"/>
          </p:cNvPr>
          <p:cNvPicPr preferRelativeResize="0"/>
          <p:nvPr/>
        </p:nvPicPr>
        <p:blipFill>
          <a:blip r:embed="rId5">
            <a:alphaModFix/>
          </a:blip>
          <a:stretch>
            <a:fillRect/>
          </a:stretch>
        </p:blipFill>
        <p:spPr>
          <a:xfrm>
            <a:off x="5039997" y="1382300"/>
            <a:ext cx="3821000" cy="2865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nvSpPr>
        <p:spPr>
          <a:xfrm>
            <a:off x="0" y="2225400"/>
            <a:ext cx="9144000" cy="692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A good example of - to convey a clear message without relying on written or verbal explanations.</a:t>
            </a:r>
            <a:endParaRPr b="1" sz="1500">
              <a:solidFill>
                <a:schemeClr val="accent1"/>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7"/>
          <p:cNvSpPr txBox="1"/>
          <p:nvPr>
            <p:ph type="title"/>
          </p:nvPr>
        </p:nvSpPr>
        <p:spPr>
          <a:xfrm>
            <a:off x="3879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Covid Prevention Campaign</a:t>
            </a:r>
            <a:endParaRPr/>
          </a:p>
        </p:txBody>
      </p:sp>
      <p:pic>
        <p:nvPicPr>
          <p:cNvPr id="250" name="Google Shape;250;p37"/>
          <p:cNvPicPr preferRelativeResize="0"/>
          <p:nvPr/>
        </p:nvPicPr>
        <p:blipFill>
          <a:blip r:embed="rId3">
            <a:alphaModFix/>
          </a:blip>
          <a:stretch>
            <a:fillRect/>
          </a:stretch>
        </p:blipFill>
        <p:spPr>
          <a:xfrm>
            <a:off x="4630400" y="1193725"/>
            <a:ext cx="4219575" cy="3609975"/>
          </a:xfrm>
          <a:prstGeom prst="rect">
            <a:avLst/>
          </a:prstGeom>
          <a:noFill/>
          <a:ln>
            <a:noFill/>
          </a:ln>
        </p:spPr>
      </p:pic>
      <p:sp>
        <p:nvSpPr>
          <p:cNvPr id="251" name="Google Shape;251;p37"/>
          <p:cNvSpPr txBox="1"/>
          <p:nvPr/>
        </p:nvSpPr>
        <p:spPr>
          <a:xfrm>
            <a:off x="784800" y="2364000"/>
            <a:ext cx="4025100" cy="41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GB" sz="1500">
                <a:latin typeface="Open Sans"/>
                <a:ea typeface="Open Sans"/>
                <a:cs typeface="Open Sans"/>
                <a:sym typeface="Open Sans"/>
              </a:rPr>
              <a:t>What do you think of the picture?</a:t>
            </a:r>
            <a:endParaRPr sz="1500">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nvSpPr>
        <p:spPr>
          <a:xfrm>
            <a:off x="0" y="2225400"/>
            <a:ext cx="9144000" cy="692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The graphic focuses on conveying one behavioral message and does so with minimal writing and clear visuals</a:t>
            </a:r>
            <a:endParaRPr b="1" sz="1500">
              <a:solidFill>
                <a:schemeClr val="accent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txBox="1"/>
          <p:nvPr>
            <p:ph type="title"/>
          </p:nvPr>
        </p:nvSpPr>
        <p:spPr>
          <a:xfrm>
            <a:off x="3879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Covid Prevention Campaign</a:t>
            </a:r>
            <a:endParaRPr/>
          </a:p>
        </p:txBody>
      </p:sp>
      <p:pic>
        <p:nvPicPr>
          <p:cNvPr id="262" name="Google Shape;262;p39"/>
          <p:cNvPicPr preferRelativeResize="0"/>
          <p:nvPr/>
        </p:nvPicPr>
        <p:blipFill rotWithShape="1">
          <a:blip r:embed="rId3">
            <a:alphaModFix/>
          </a:blip>
          <a:srcRect b="13431" l="0" r="0" t="9240"/>
          <a:stretch/>
        </p:blipFill>
        <p:spPr>
          <a:xfrm>
            <a:off x="5946450" y="1146537"/>
            <a:ext cx="2890300" cy="2850425"/>
          </a:xfrm>
          <a:prstGeom prst="rect">
            <a:avLst/>
          </a:prstGeom>
          <a:noFill/>
          <a:ln>
            <a:noFill/>
          </a:ln>
        </p:spPr>
      </p:pic>
      <p:sp>
        <p:nvSpPr>
          <p:cNvPr id="263" name="Google Shape;263;p39"/>
          <p:cNvSpPr txBox="1"/>
          <p:nvPr/>
        </p:nvSpPr>
        <p:spPr>
          <a:xfrm>
            <a:off x="297675" y="2225400"/>
            <a:ext cx="5238600" cy="69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GB" sz="1500">
                <a:latin typeface="Open Sans"/>
                <a:ea typeface="Open Sans"/>
                <a:cs typeface="Open Sans"/>
                <a:sym typeface="Open Sans"/>
              </a:rPr>
              <a:t>First thing that comes to your mind when you look at this image?</a:t>
            </a:r>
            <a:endParaRPr sz="1500">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0"/>
          <p:cNvSpPr txBox="1"/>
          <p:nvPr/>
        </p:nvSpPr>
        <p:spPr>
          <a:xfrm>
            <a:off x="0" y="2225400"/>
            <a:ext cx="91440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 Making the messaging  motivating, engaging, catchy and appealing for collective action</a:t>
            </a:r>
            <a:endParaRPr b="1" sz="1500">
              <a:solidFill>
                <a:schemeClr val="accent1"/>
              </a:solidFill>
              <a:latin typeface="Open Sans"/>
              <a:ea typeface="Open Sans"/>
              <a:cs typeface="Open Sans"/>
              <a:sym typeface="Open Sans"/>
            </a:endParaRPr>
          </a:p>
          <a:p>
            <a:pPr indent="0" lvl="0" marL="0" marR="0" rtl="0" algn="ctr">
              <a:lnSpc>
                <a:spcPct val="120000"/>
              </a:lnSpc>
              <a:spcBef>
                <a:spcPts val="0"/>
              </a:spcBef>
              <a:spcAft>
                <a:spcPts val="0"/>
              </a:spcAft>
              <a:buNone/>
            </a:pPr>
            <a:r>
              <a:t/>
            </a:r>
            <a:endParaRPr b="1" sz="1500">
              <a:solidFill>
                <a:schemeClr val="accent1"/>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1"/>
          <p:cNvSpPr txBox="1"/>
          <p:nvPr>
            <p:ph type="title"/>
          </p:nvPr>
        </p:nvSpPr>
        <p:spPr>
          <a:xfrm>
            <a:off x="3879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Good health Campaign</a:t>
            </a:r>
            <a:endParaRPr/>
          </a:p>
        </p:txBody>
      </p:sp>
      <p:sp>
        <p:nvSpPr>
          <p:cNvPr id="274" name="Google Shape;274;p41"/>
          <p:cNvSpPr txBox="1"/>
          <p:nvPr/>
        </p:nvSpPr>
        <p:spPr>
          <a:xfrm>
            <a:off x="297675" y="2225400"/>
            <a:ext cx="5238600" cy="69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GB" sz="1500">
                <a:latin typeface="Open Sans"/>
                <a:ea typeface="Open Sans"/>
                <a:cs typeface="Open Sans"/>
                <a:sym typeface="Open Sans"/>
              </a:rPr>
              <a:t>What do you think of this campaign, what is unique in this?</a:t>
            </a:r>
            <a:endParaRPr sz="1500">
              <a:latin typeface="Open Sans"/>
              <a:ea typeface="Open Sans"/>
              <a:cs typeface="Open Sans"/>
              <a:sym typeface="Open Sans"/>
            </a:endParaRPr>
          </a:p>
        </p:txBody>
      </p:sp>
      <p:pic>
        <p:nvPicPr>
          <p:cNvPr id="275" name="Google Shape;275;p41"/>
          <p:cNvPicPr preferRelativeResize="0"/>
          <p:nvPr/>
        </p:nvPicPr>
        <p:blipFill>
          <a:blip r:embed="rId3">
            <a:alphaModFix/>
          </a:blip>
          <a:stretch>
            <a:fillRect/>
          </a:stretch>
        </p:blipFill>
        <p:spPr>
          <a:xfrm>
            <a:off x="5587627" y="345562"/>
            <a:ext cx="3418375" cy="44523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graphicFrame>
        <p:nvGraphicFramePr>
          <p:cNvPr id="82" name="Google Shape;82;p15"/>
          <p:cNvGraphicFramePr/>
          <p:nvPr/>
        </p:nvGraphicFramePr>
        <p:xfrm>
          <a:off x="152400" y="152400"/>
          <a:ext cx="3000000" cy="3000000"/>
        </p:xfrm>
        <a:graphic>
          <a:graphicData uri="http://schemas.openxmlformats.org/drawingml/2006/table">
            <a:tbl>
              <a:tblPr>
                <a:noFill/>
                <a:tableStyleId>{1D42D5FB-00B8-478F-82CE-A30E5DA9521D}</a:tableStyleId>
              </a:tblPr>
              <a:tblGrid>
                <a:gridCol w="6223850"/>
                <a:gridCol w="382850"/>
                <a:gridCol w="977850"/>
                <a:gridCol w="990375"/>
              </a:tblGrid>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Week 3 of student curriculum explanation , QnA</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30-40</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Week 4-8 explanation</a:t>
                      </a:r>
                      <a:endParaRPr sz="12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rowSpan="4">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105</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t/>
                      </a:r>
                      <a:endParaRPr sz="1100">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4:00 pm - 5:45 pm</a:t>
                      </a:r>
                      <a:endParaRPr sz="1100">
                        <a:latin typeface="Helvetica Neue"/>
                        <a:ea typeface="Helvetica Neue"/>
                        <a:cs typeface="Helvetica Neue"/>
                        <a:sym typeface="Helvetica Neue"/>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635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Student sessions and QnA</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30</a:t>
                      </a:r>
                      <a:endParaRPr sz="1100">
                        <a:latin typeface="Helvetica Neue"/>
                        <a:ea typeface="Helvetica Neue"/>
                        <a:cs typeface="Helvetica Neue"/>
                        <a:sym typeface="Helvetica Neue"/>
                      </a:endParaRPr>
                    </a:p>
                  </a:txBody>
                  <a:tcPr marT="25400" marB="25400" marR="25400" marL="25400"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190500">
                <a:tc>
                  <a:txBody>
                    <a:bodyPr/>
                    <a:lstStyle/>
                    <a:p>
                      <a:pPr indent="0" lvl="0" marL="0" rtl="0" algn="l">
                        <a:lnSpc>
                          <a:spcPct val="115000"/>
                        </a:lnSpc>
                        <a:spcBef>
                          <a:spcPts val="0"/>
                        </a:spcBef>
                        <a:spcAft>
                          <a:spcPts val="0"/>
                        </a:spcAft>
                        <a:buNone/>
                      </a:pPr>
                      <a:r>
                        <a:rPr lang="en-GB" sz="1100">
                          <a:latin typeface="Helvetica Neue"/>
                          <a:ea typeface="Helvetica Neue"/>
                          <a:cs typeface="Helvetica Neue"/>
                          <a:sym typeface="Helvetica Neue"/>
                        </a:rPr>
                        <a:t>Gratitude wall</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Helvetica Neue"/>
                          <a:ea typeface="Helvetica Neue"/>
                          <a:cs typeface="Helvetica Neue"/>
                          <a:sym typeface="Helvetica Neue"/>
                        </a:rPr>
                        <a:t>30</a:t>
                      </a:r>
                      <a:endParaRPr sz="1100">
                        <a:latin typeface="Helvetica Neue"/>
                        <a:ea typeface="Helvetica Neue"/>
                        <a:cs typeface="Helvetica Neue"/>
                        <a:sym typeface="Helvetica Neue"/>
                      </a:endParaRPr>
                    </a:p>
                  </a:txBody>
                  <a:tcPr marT="25400" marB="25400" marR="25400" marL="25400"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190500">
                <a:tc>
                  <a:txBody>
                    <a:bodyPr/>
                    <a:lstStyle/>
                    <a:p>
                      <a:pPr indent="0" lvl="0" marL="0" rtl="0" algn="l">
                        <a:lnSpc>
                          <a:spcPct val="115000"/>
                        </a:lnSpc>
                        <a:spcBef>
                          <a:spcPts val="0"/>
                        </a:spcBef>
                        <a:spcAft>
                          <a:spcPts val="0"/>
                        </a:spcAft>
                        <a:buNone/>
                      </a:pPr>
                      <a:r>
                        <a:rPr lang="en-GB" sz="1200">
                          <a:latin typeface="Helvetica Neue"/>
                          <a:ea typeface="Helvetica Neue"/>
                          <a:cs typeface="Helvetica Neue"/>
                          <a:sym typeface="Helvetica Neue"/>
                        </a:rPr>
                        <a:t>Closing ceremony</a:t>
                      </a:r>
                      <a:endParaRPr sz="1100">
                        <a:latin typeface="Helvetica Neue"/>
                        <a:ea typeface="Helvetica Neue"/>
                        <a:cs typeface="Helvetica Neue"/>
                        <a:sym typeface="Helvetica Neue"/>
                      </a:endParaRPr>
                    </a:p>
                  </a:txBody>
                  <a:tcPr marT="25400" marB="25400" marR="25400" marL="25400"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Helvetica Neue"/>
                          <a:ea typeface="Helvetica Neue"/>
                          <a:cs typeface="Helvetica Neue"/>
                          <a:sym typeface="Helvetica Neue"/>
                        </a:rPr>
                        <a:t>30</a:t>
                      </a:r>
                      <a:endParaRPr sz="1100">
                        <a:latin typeface="Helvetica Neue"/>
                        <a:ea typeface="Helvetica Neue"/>
                        <a:cs typeface="Helvetica Neue"/>
                        <a:sym typeface="Helvetica Neue"/>
                      </a:endParaRPr>
                    </a:p>
                  </a:txBody>
                  <a:tcPr marT="25400" marB="25400" marR="25400" marL="25400"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2"/>
          <p:cNvSpPr txBox="1"/>
          <p:nvPr/>
        </p:nvSpPr>
        <p:spPr>
          <a:xfrm>
            <a:off x="0" y="2225400"/>
            <a:ext cx="9144000" cy="9696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Make it usable so people won't throw and can always remind them to do something. </a:t>
            </a:r>
            <a:endParaRPr b="1" sz="1500">
              <a:solidFill>
                <a:schemeClr val="accent1"/>
              </a:solidFill>
              <a:latin typeface="Open Sans"/>
              <a:ea typeface="Open Sans"/>
              <a:cs typeface="Open Sans"/>
              <a:sym typeface="Open Sans"/>
            </a:endParaRPr>
          </a:p>
          <a:p>
            <a:pPr indent="0" lvl="0" marL="0" marR="0" rtl="0" algn="ctr">
              <a:lnSpc>
                <a:spcPct val="120000"/>
              </a:lnSpc>
              <a:spcBef>
                <a:spcPts val="0"/>
              </a:spcBef>
              <a:spcAft>
                <a:spcPts val="0"/>
              </a:spcAft>
              <a:buNone/>
            </a:pPr>
            <a:r>
              <a:t/>
            </a:r>
            <a:endParaRPr b="1" sz="1500">
              <a:solidFill>
                <a:schemeClr val="accent1"/>
              </a:solidFill>
              <a:latin typeface="Open Sans"/>
              <a:ea typeface="Open Sans"/>
              <a:cs typeface="Open Sans"/>
              <a:sym typeface="Open Sans"/>
            </a:endParaRPr>
          </a:p>
          <a:p>
            <a:pPr indent="0" lvl="0" marL="0" marR="0" rtl="0" algn="ctr">
              <a:lnSpc>
                <a:spcPct val="120000"/>
              </a:lnSpc>
              <a:spcBef>
                <a:spcPts val="0"/>
              </a:spcBef>
              <a:spcAft>
                <a:spcPts val="0"/>
              </a:spcAft>
              <a:buNone/>
            </a:pPr>
            <a:r>
              <a:t/>
            </a:r>
            <a:endParaRPr b="1" sz="1500">
              <a:solidFill>
                <a:schemeClr val="accent1"/>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3"/>
          <p:cNvSpPr txBox="1"/>
          <p:nvPr>
            <p:ph type="title"/>
          </p:nvPr>
        </p:nvSpPr>
        <p:spPr>
          <a:xfrm>
            <a:off x="3879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Video on Malnutrition</a:t>
            </a:r>
            <a:endParaRPr/>
          </a:p>
        </p:txBody>
      </p:sp>
      <p:sp>
        <p:nvSpPr>
          <p:cNvPr id="286" name="Google Shape;286;p43"/>
          <p:cNvSpPr txBox="1"/>
          <p:nvPr/>
        </p:nvSpPr>
        <p:spPr>
          <a:xfrm>
            <a:off x="297675" y="2225400"/>
            <a:ext cx="3743100" cy="1246800"/>
          </a:xfrm>
          <a:prstGeom prst="rect">
            <a:avLst/>
          </a:prstGeom>
          <a:noFill/>
          <a:ln>
            <a:noFill/>
          </a:ln>
        </p:spPr>
        <p:txBody>
          <a:bodyPr anchorCtr="0" anchor="t" bIns="91425" lIns="91425" spcFirstLastPara="1" rIns="91425" wrap="square" tIns="91425">
            <a:spAutoFit/>
          </a:bodyPr>
          <a:lstStyle/>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What do you think is this campaign for?</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Why have they used Aamir Khan in this campaign?</a:t>
            </a:r>
            <a:endParaRPr sz="1500">
              <a:latin typeface="Open Sans"/>
              <a:ea typeface="Open Sans"/>
              <a:cs typeface="Open Sans"/>
              <a:sym typeface="Open Sans"/>
            </a:endParaRPr>
          </a:p>
        </p:txBody>
      </p:sp>
      <p:sp>
        <p:nvSpPr>
          <p:cNvPr id="287" name="Google Shape;287;p43"/>
          <p:cNvSpPr txBox="1"/>
          <p:nvPr/>
        </p:nvSpPr>
        <p:spPr>
          <a:xfrm>
            <a:off x="456525" y="1093850"/>
            <a:ext cx="4920900" cy="354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GB" sz="1100" u="sng">
                <a:solidFill>
                  <a:srgbClr val="1155CC"/>
                </a:solidFill>
                <a:latin typeface="Helvetica Neue"/>
                <a:ea typeface="Helvetica Neue"/>
                <a:cs typeface="Helvetica Neue"/>
                <a:sym typeface="Helvetica Neue"/>
                <a:hlinkClick r:id="rId3">
                  <a:extLst>
                    <a:ext uri="{A12FA001-AC4F-418D-AE19-62706E023703}">
                      <ahyp:hlinkClr val="tx"/>
                    </a:ext>
                  </a:extLst>
                </a:hlinkClick>
              </a:rPr>
              <a:t>https://www.youtube.com/watch?v=VAlGdHAMVAA</a:t>
            </a:r>
            <a:endParaRPr/>
          </a:p>
        </p:txBody>
      </p:sp>
      <p:pic>
        <p:nvPicPr>
          <p:cNvPr descr="Click to share on Facebook: https://www.facebook.com/login.php?api_key=87741124305&amp;skip_api_login=1&amp;display=popup&amp;cancel_url=https%3A%2F%2Fwww.youtube.com%2Ffacebook_redirect&amp;next=http%3A%2F%2Fwww.facebook.com%2Fdialog%2Ffeed%3F_path%3Dfeed%26app_id%3D87741124305%26redirect_uri%3Dhttps%253A%252F%252Fwww.youtube.com%252Ffacebook_redirect%26display%3Dpopup%26link%3Dhttp%253A%252F%252Fwww.youtube.com%252Fwatch%253Fv%253DVAlGdHAMVAA%2526feature%253Dshare%26from_login%3D1%26client_id%3D87741124305&amp;rcount=1&#10;IEC campaign against Malnutrition" id="288" name="Google Shape;288;p43" title="IEC campaign against Malnutrition">
            <a:hlinkClick r:id="rId4"/>
          </p:cNvPr>
          <p:cNvPicPr preferRelativeResize="0"/>
          <p:nvPr/>
        </p:nvPicPr>
        <p:blipFill>
          <a:blip r:embed="rId5">
            <a:alphaModFix/>
          </a:blip>
          <a:stretch>
            <a:fillRect/>
          </a:stretch>
        </p:blipFill>
        <p:spPr>
          <a:xfrm>
            <a:off x="4693200" y="1152425"/>
            <a:ext cx="4298400" cy="3223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4"/>
          <p:cNvSpPr txBox="1"/>
          <p:nvPr/>
        </p:nvSpPr>
        <p:spPr>
          <a:xfrm>
            <a:off x="0" y="2225400"/>
            <a:ext cx="91440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Making it trustable. Use relevant sources or celebrities</a:t>
            </a:r>
            <a:endParaRPr b="1" sz="1500">
              <a:solidFill>
                <a:schemeClr val="accent1"/>
              </a:solidFill>
              <a:latin typeface="Open Sans"/>
              <a:ea typeface="Open Sans"/>
              <a:cs typeface="Open Sans"/>
              <a:sym typeface="Open Sans"/>
            </a:endParaRPr>
          </a:p>
        </p:txBody>
      </p:sp>
      <p:grpSp>
        <p:nvGrpSpPr>
          <p:cNvPr id="294" name="Google Shape;294;p44"/>
          <p:cNvGrpSpPr/>
          <p:nvPr/>
        </p:nvGrpSpPr>
        <p:grpSpPr>
          <a:xfrm>
            <a:off x="101225" y="3718200"/>
            <a:ext cx="8748744" cy="1256226"/>
            <a:chOff x="135400" y="3786575"/>
            <a:chExt cx="8748744" cy="1256226"/>
          </a:xfrm>
        </p:grpSpPr>
        <p:sp>
          <p:nvSpPr>
            <p:cNvPr id="295" name="Google Shape;295;p44"/>
            <p:cNvSpPr txBox="1"/>
            <p:nvPr/>
          </p:nvSpPr>
          <p:spPr>
            <a:xfrm>
              <a:off x="1323244" y="4153100"/>
              <a:ext cx="7560900" cy="81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GB" sz="1200">
                  <a:latin typeface="Open Sans"/>
                  <a:ea typeface="Open Sans"/>
                  <a:cs typeface="Open Sans"/>
                  <a:sym typeface="Open Sans"/>
                </a:rPr>
                <a:t>Students can speak to the local government body, Panchayat head to seek their support to create the campaign and make them speak on the day of the campaigning or add in their quotes etc. </a:t>
              </a:r>
              <a:endParaRPr sz="1200">
                <a:latin typeface="Open Sans"/>
                <a:ea typeface="Open Sans"/>
                <a:cs typeface="Open Sans"/>
                <a:sym typeface="Open Sans"/>
              </a:endParaRPr>
            </a:p>
            <a:p>
              <a:pPr indent="0" lvl="0" marL="0" rtl="0" algn="l">
                <a:spcBef>
                  <a:spcPts val="0"/>
                </a:spcBef>
                <a:spcAft>
                  <a:spcPts val="1200"/>
                </a:spcAft>
                <a:buNone/>
              </a:pPr>
              <a:r>
                <a:t/>
              </a:r>
              <a:endParaRPr sz="1200">
                <a:solidFill>
                  <a:srgbClr val="212529"/>
                </a:solidFill>
                <a:highlight>
                  <a:srgbClr val="FFFFFF"/>
                </a:highlight>
                <a:latin typeface="Open Sans"/>
                <a:ea typeface="Open Sans"/>
                <a:cs typeface="Open Sans"/>
                <a:sym typeface="Open Sans"/>
              </a:endParaRPr>
            </a:p>
          </p:txBody>
        </p:sp>
        <p:pic>
          <p:nvPicPr>
            <p:cNvPr id="296" name="Google Shape;296;p44"/>
            <p:cNvPicPr preferRelativeResize="0"/>
            <p:nvPr/>
          </p:nvPicPr>
          <p:blipFill rotWithShape="1">
            <a:blip r:embed="rId3">
              <a:alphaModFix/>
            </a:blip>
            <a:srcRect b="22102" l="22406" r="31791" t="29459"/>
            <a:stretch/>
          </p:blipFill>
          <p:spPr>
            <a:xfrm>
              <a:off x="135400" y="3786575"/>
              <a:ext cx="1187849" cy="1256226"/>
            </a:xfrm>
            <a:prstGeom prst="rect">
              <a:avLst/>
            </a:prstGeom>
            <a:noFill/>
            <a:ln>
              <a:noFill/>
            </a:ln>
          </p:spPr>
        </p:pic>
        <p:sp>
          <p:nvSpPr>
            <p:cNvPr id="297" name="Google Shape;297;p44"/>
            <p:cNvSpPr txBox="1"/>
            <p:nvPr/>
          </p:nvSpPr>
          <p:spPr>
            <a:xfrm>
              <a:off x="416000" y="4206950"/>
              <a:ext cx="7449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GB" sz="1500">
                  <a:solidFill>
                    <a:srgbClr val="212529"/>
                  </a:solidFill>
                  <a:latin typeface="Open Sans"/>
                  <a:ea typeface="Open Sans"/>
                  <a:cs typeface="Open Sans"/>
                  <a:sym typeface="Open Sans"/>
                </a:rPr>
                <a:t>NOTE</a:t>
              </a:r>
              <a:endParaRPr b="1" sz="1500">
                <a:latin typeface="Open Sans"/>
                <a:ea typeface="Open Sans"/>
                <a:cs typeface="Open Sans"/>
                <a:sym typeface="Open San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5"/>
          <p:cNvSpPr txBox="1"/>
          <p:nvPr>
            <p:ph idx="1" type="body"/>
          </p:nvPr>
        </p:nvSpPr>
        <p:spPr>
          <a:xfrm>
            <a:off x="311700" y="675725"/>
            <a:ext cx="8520600" cy="38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chemeClr val="accent1"/>
                </a:solidFill>
                <a:highlight>
                  <a:srgbClr val="FFFFFF"/>
                </a:highlight>
              </a:rPr>
              <a:t>Points to keep in mind while designing the messaging for an IEC/Awareness Campaign</a:t>
            </a:r>
            <a:endParaRPr sz="1500">
              <a:solidFill>
                <a:srgbClr val="202124"/>
              </a:solidFill>
              <a:highlight>
                <a:srgbClr val="FFFFFF"/>
              </a:highlight>
              <a:latin typeface="Arial"/>
              <a:ea typeface="Arial"/>
              <a:cs typeface="Arial"/>
              <a:sym typeface="Arial"/>
            </a:endParaRPr>
          </a:p>
        </p:txBody>
      </p:sp>
      <p:sp>
        <p:nvSpPr>
          <p:cNvPr id="303" name="Google Shape;303;p45"/>
          <p:cNvSpPr txBox="1"/>
          <p:nvPr/>
        </p:nvSpPr>
        <p:spPr>
          <a:xfrm>
            <a:off x="311700" y="1495500"/>
            <a:ext cx="7211400" cy="2355000"/>
          </a:xfrm>
          <a:prstGeom prst="rect">
            <a:avLst/>
          </a:prstGeom>
          <a:noFill/>
          <a:ln>
            <a:noFill/>
          </a:ln>
        </p:spPr>
        <p:txBody>
          <a:bodyPr anchorCtr="0" anchor="t" bIns="91425" lIns="91425" spcFirstLastPara="1" rIns="91425" wrap="square" tIns="91425">
            <a:spAutoFit/>
          </a:bodyPr>
          <a:lstStyle/>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Ensure you have conducted prior research</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Convey clear message keeping audience in mind</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Use visuals which convey the message without words or with minimum usage of words</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Messaging has to be engaging, motivating, catchy and drive collective action</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Use materials which can be reused and not thrown</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Gain trust by using relevant sources information</a:t>
            </a:r>
            <a:endParaRPr sz="1500">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rtl="0" algn="l">
              <a:spcBef>
                <a:spcPts val="0"/>
              </a:spcBef>
              <a:spcAft>
                <a:spcPts val="0"/>
              </a:spcAft>
              <a:buSzPct val="100000"/>
              <a:buChar char="●"/>
            </a:pPr>
            <a:r>
              <a:rPr lang="en-GB"/>
              <a:t>Channel and Medium of Communication</a:t>
            </a:r>
            <a:endParaRPr/>
          </a:p>
          <a:p>
            <a:pPr indent="0" lvl="0" marL="0" rtl="0" algn="l">
              <a:spcBef>
                <a:spcPts val="0"/>
              </a:spcBef>
              <a:spcAft>
                <a:spcPts val="0"/>
              </a:spcAft>
              <a:buNone/>
            </a:pPr>
            <a:r>
              <a:t/>
            </a:r>
            <a:endParaRPr/>
          </a:p>
        </p:txBody>
      </p:sp>
      <p:sp>
        <p:nvSpPr>
          <p:cNvPr id="309" name="Google Shape;309;p46"/>
          <p:cNvSpPr txBox="1"/>
          <p:nvPr>
            <p:ph idx="1" type="body"/>
          </p:nvPr>
        </p:nvSpPr>
        <p:spPr>
          <a:xfrm>
            <a:off x="311700" y="1390100"/>
            <a:ext cx="8520600" cy="4365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rPr>
              <a:t>Case </a:t>
            </a:r>
            <a:r>
              <a:rPr lang="en-GB" sz="1500">
                <a:solidFill>
                  <a:srgbClr val="000000"/>
                </a:solidFill>
              </a:rPr>
              <a:t>study groups </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Activity</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Exhaustive List - All the possible ways in which a campaign can be communicated</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No right or wrong answer</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10 mins</a:t>
            </a:r>
            <a:endParaRPr sz="1500">
              <a:solidFill>
                <a:srgbClr val="000000"/>
              </a:solidFill>
            </a:endParaRPr>
          </a:p>
        </p:txBody>
      </p:sp>
      <p:pic>
        <p:nvPicPr>
          <p:cNvPr id="310" name="Google Shape;310;p46"/>
          <p:cNvPicPr preferRelativeResize="0"/>
          <p:nvPr/>
        </p:nvPicPr>
        <p:blipFill rotWithShape="1">
          <a:blip r:embed="rId3">
            <a:alphaModFix/>
          </a:blip>
          <a:srcRect b="24103" l="24684" r="20276" t="28799"/>
          <a:stretch/>
        </p:blipFill>
        <p:spPr>
          <a:xfrm>
            <a:off x="7040375" y="3171275"/>
            <a:ext cx="1657900" cy="14185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Grouping</a:t>
            </a:r>
            <a:endParaRPr/>
          </a:p>
        </p:txBody>
      </p:sp>
      <p:sp>
        <p:nvSpPr>
          <p:cNvPr id="316" name="Google Shape;316;p47"/>
          <p:cNvSpPr txBox="1"/>
          <p:nvPr>
            <p:ph idx="1" type="body"/>
          </p:nvPr>
        </p:nvSpPr>
        <p:spPr>
          <a:xfrm>
            <a:off x="311700" y="1390100"/>
            <a:ext cx="8520600" cy="4365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rPr>
              <a:t>Next 10 mins group under</a:t>
            </a:r>
            <a:endParaRPr sz="1500">
              <a:solidFill>
                <a:srgbClr val="000000"/>
              </a:solidFill>
            </a:endParaRPr>
          </a:p>
        </p:txBody>
      </p:sp>
      <p:sp>
        <p:nvSpPr>
          <p:cNvPr id="317" name="Google Shape;317;p47"/>
          <p:cNvSpPr txBox="1"/>
          <p:nvPr>
            <p:ph idx="1" type="body"/>
          </p:nvPr>
        </p:nvSpPr>
        <p:spPr>
          <a:xfrm>
            <a:off x="159300" y="2405625"/>
            <a:ext cx="2190900" cy="436500"/>
          </a:xfrm>
          <a:prstGeom prst="rect">
            <a:avLst/>
          </a:prstGeom>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GB" sz="1500">
                <a:solidFill>
                  <a:schemeClr val="accent1"/>
                </a:solidFill>
              </a:rPr>
              <a:t>Digital Channels</a:t>
            </a:r>
            <a:endParaRPr b="1" sz="1500">
              <a:solidFill>
                <a:schemeClr val="accent1"/>
              </a:solidFill>
            </a:endParaRPr>
          </a:p>
          <a:p>
            <a:pPr indent="0" lvl="0" marL="0" rtl="0" algn="ctr">
              <a:lnSpc>
                <a:spcPct val="120000"/>
              </a:lnSpc>
              <a:spcBef>
                <a:spcPts val="0"/>
              </a:spcBef>
              <a:spcAft>
                <a:spcPts val="0"/>
              </a:spcAft>
              <a:buNone/>
            </a:pPr>
            <a:r>
              <a:t/>
            </a:r>
            <a:endParaRPr sz="1500">
              <a:solidFill>
                <a:schemeClr val="accent1"/>
              </a:solidFill>
            </a:endParaRPr>
          </a:p>
        </p:txBody>
      </p:sp>
      <p:sp>
        <p:nvSpPr>
          <p:cNvPr id="318" name="Google Shape;318;p47"/>
          <p:cNvSpPr txBox="1"/>
          <p:nvPr/>
        </p:nvSpPr>
        <p:spPr>
          <a:xfrm>
            <a:off x="5564750" y="2405625"/>
            <a:ext cx="3426900" cy="4155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Events or on ground campaigns </a:t>
            </a:r>
            <a:endParaRPr>
              <a:solidFill>
                <a:schemeClr val="accent1"/>
              </a:solidFill>
            </a:endParaRPr>
          </a:p>
        </p:txBody>
      </p:sp>
      <p:sp>
        <p:nvSpPr>
          <p:cNvPr id="319" name="Google Shape;319;p47"/>
          <p:cNvSpPr txBox="1"/>
          <p:nvPr/>
        </p:nvSpPr>
        <p:spPr>
          <a:xfrm>
            <a:off x="2457475" y="2405625"/>
            <a:ext cx="3000000" cy="4155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Physical Channels</a:t>
            </a:r>
            <a:endParaRPr b="1" sz="1500">
              <a:solidFill>
                <a:schemeClr val="accent1"/>
              </a:solidFill>
              <a:latin typeface="Open Sans"/>
              <a:ea typeface="Open Sans"/>
              <a:cs typeface="Open Sans"/>
              <a:sym typeface="Open Sans"/>
            </a:endParaRPr>
          </a:p>
        </p:txBody>
      </p:sp>
      <p:pic>
        <p:nvPicPr>
          <p:cNvPr id="320" name="Google Shape;320;p47"/>
          <p:cNvPicPr preferRelativeResize="0"/>
          <p:nvPr/>
        </p:nvPicPr>
        <p:blipFill rotWithShape="1">
          <a:blip r:embed="rId3">
            <a:alphaModFix/>
          </a:blip>
          <a:srcRect b="24103" l="24684" r="20276" t="28799"/>
          <a:stretch/>
        </p:blipFill>
        <p:spPr>
          <a:xfrm>
            <a:off x="425800" y="3060175"/>
            <a:ext cx="1657900" cy="1418599"/>
          </a:xfrm>
          <a:prstGeom prst="rect">
            <a:avLst/>
          </a:prstGeom>
          <a:noFill/>
          <a:ln>
            <a:noFill/>
          </a:ln>
        </p:spPr>
      </p:pic>
      <p:pic>
        <p:nvPicPr>
          <p:cNvPr id="321" name="Google Shape;321;p47"/>
          <p:cNvPicPr preferRelativeResize="0"/>
          <p:nvPr/>
        </p:nvPicPr>
        <p:blipFill rotWithShape="1">
          <a:blip r:embed="rId3">
            <a:alphaModFix/>
          </a:blip>
          <a:srcRect b="24103" l="24684" r="20276" t="28799"/>
          <a:stretch/>
        </p:blipFill>
        <p:spPr>
          <a:xfrm>
            <a:off x="3073575" y="3060175"/>
            <a:ext cx="1657900" cy="1418599"/>
          </a:xfrm>
          <a:prstGeom prst="rect">
            <a:avLst/>
          </a:prstGeom>
          <a:noFill/>
          <a:ln>
            <a:noFill/>
          </a:ln>
        </p:spPr>
      </p:pic>
      <p:pic>
        <p:nvPicPr>
          <p:cNvPr id="322" name="Google Shape;322;p47"/>
          <p:cNvPicPr preferRelativeResize="0"/>
          <p:nvPr/>
        </p:nvPicPr>
        <p:blipFill rotWithShape="1">
          <a:blip r:embed="rId3">
            <a:alphaModFix/>
          </a:blip>
          <a:srcRect b="24103" l="24684" r="20276" t="28799"/>
          <a:stretch/>
        </p:blipFill>
        <p:spPr>
          <a:xfrm>
            <a:off x="6449250" y="3060175"/>
            <a:ext cx="1657900" cy="1418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8"/>
          <p:cNvSpPr txBox="1"/>
          <p:nvPr>
            <p:ph idx="1" type="body"/>
          </p:nvPr>
        </p:nvSpPr>
        <p:spPr>
          <a:xfrm>
            <a:off x="433988" y="695750"/>
            <a:ext cx="2190900" cy="436500"/>
          </a:xfrm>
          <a:prstGeom prst="rect">
            <a:avLst/>
          </a:prstGeom>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GB" sz="1500">
                <a:solidFill>
                  <a:schemeClr val="accent1"/>
                </a:solidFill>
              </a:rPr>
              <a:t>Digital Channels</a:t>
            </a:r>
            <a:endParaRPr b="1" sz="1500">
              <a:solidFill>
                <a:schemeClr val="accent1"/>
              </a:solidFill>
            </a:endParaRPr>
          </a:p>
          <a:p>
            <a:pPr indent="0" lvl="0" marL="0" rtl="0" algn="ctr">
              <a:lnSpc>
                <a:spcPct val="120000"/>
              </a:lnSpc>
              <a:spcBef>
                <a:spcPts val="0"/>
              </a:spcBef>
              <a:spcAft>
                <a:spcPts val="0"/>
              </a:spcAft>
              <a:buNone/>
            </a:pPr>
            <a:r>
              <a:t/>
            </a:r>
            <a:endParaRPr sz="1500">
              <a:solidFill>
                <a:schemeClr val="accent1"/>
              </a:solidFill>
            </a:endParaRPr>
          </a:p>
        </p:txBody>
      </p:sp>
      <p:sp>
        <p:nvSpPr>
          <p:cNvPr id="328" name="Google Shape;328;p48"/>
          <p:cNvSpPr txBox="1"/>
          <p:nvPr/>
        </p:nvSpPr>
        <p:spPr>
          <a:xfrm>
            <a:off x="433988" y="1361875"/>
            <a:ext cx="2190900" cy="14775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GB" sz="1200">
                <a:latin typeface="Open Sans"/>
                <a:ea typeface="Open Sans"/>
                <a:cs typeface="Open Sans"/>
                <a:sym typeface="Open Sans"/>
              </a:rPr>
              <a:t>W</a:t>
            </a:r>
            <a:r>
              <a:rPr lang="en-GB" sz="1200">
                <a:latin typeface="Open Sans"/>
                <a:ea typeface="Open Sans"/>
                <a:cs typeface="Open Sans"/>
                <a:sym typeface="Open Sans"/>
              </a:rPr>
              <a:t>ebsite, social media platforms such as Twitter, Facebook, YouTube, Instagram, WhatsApp, automated Interactive Voice Response (IVR) services etc</a:t>
            </a:r>
            <a:endParaRPr sz="1200">
              <a:latin typeface="Open Sans"/>
              <a:ea typeface="Open Sans"/>
              <a:cs typeface="Open Sans"/>
              <a:sym typeface="Open Sans"/>
            </a:endParaRPr>
          </a:p>
        </p:txBody>
      </p:sp>
      <p:grpSp>
        <p:nvGrpSpPr>
          <p:cNvPr id="329" name="Google Shape;329;p48"/>
          <p:cNvGrpSpPr/>
          <p:nvPr/>
        </p:nvGrpSpPr>
        <p:grpSpPr>
          <a:xfrm>
            <a:off x="3164625" y="695750"/>
            <a:ext cx="2814750" cy="3336150"/>
            <a:chOff x="3164625" y="619550"/>
            <a:chExt cx="2814750" cy="3336150"/>
          </a:xfrm>
        </p:grpSpPr>
        <p:sp>
          <p:nvSpPr>
            <p:cNvPr id="330" name="Google Shape;330;p48"/>
            <p:cNvSpPr txBox="1"/>
            <p:nvPr/>
          </p:nvSpPr>
          <p:spPr>
            <a:xfrm>
              <a:off x="3164625" y="619550"/>
              <a:ext cx="2814600" cy="4155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Physical Channels</a:t>
              </a:r>
              <a:endParaRPr b="1" sz="1500">
                <a:solidFill>
                  <a:schemeClr val="accent1"/>
                </a:solidFill>
                <a:latin typeface="Open Sans"/>
                <a:ea typeface="Open Sans"/>
                <a:cs typeface="Open Sans"/>
                <a:sym typeface="Open Sans"/>
              </a:endParaRPr>
            </a:p>
          </p:txBody>
        </p:sp>
        <p:sp>
          <p:nvSpPr>
            <p:cNvPr id="331" name="Google Shape;331;p48"/>
            <p:cNvSpPr txBox="1"/>
            <p:nvPr/>
          </p:nvSpPr>
          <p:spPr>
            <a:xfrm>
              <a:off x="3164775" y="1369700"/>
              <a:ext cx="2814600" cy="25860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200">
                  <a:latin typeface="Open Sans"/>
                  <a:ea typeface="Open Sans"/>
                  <a:cs typeface="Open Sans"/>
                  <a:sym typeface="Open Sans"/>
                </a:rPr>
                <a:t>Electronic</a:t>
              </a:r>
              <a:r>
                <a:rPr lang="en-GB" sz="1200">
                  <a:latin typeface="Open Sans"/>
                  <a:ea typeface="Open Sans"/>
                  <a:cs typeface="Open Sans"/>
                  <a:sym typeface="Open Sans"/>
                </a:rPr>
                <a:t> (TV &amp; Radio),</a:t>
              </a:r>
              <a:endParaRPr sz="1200">
                <a:latin typeface="Open Sans"/>
                <a:ea typeface="Open Sans"/>
                <a:cs typeface="Open Sans"/>
                <a:sym typeface="Open Sans"/>
              </a:endParaRPr>
            </a:p>
            <a:p>
              <a:pPr indent="0" lvl="0" marL="0" rtl="0" algn="ctr">
                <a:lnSpc>
                  <a:spcPct val="120000"/>
                </a:lnSpc>
                <a:spcBef>
                  <a:spcPts val="0"/>
                </a:spcBef>
                <a:spcAft>
                  <a:spcPts val="0"/>
                </a:spcAft>
                <a:buNone/>
              </a:pPr>
              <a:r>
                <a:t/>
              </a:r>
              <a:endParaRPr b="1" sz="1200">
                <a:latin typeface="Open Sans"/>
                <a:ea typeface="Open Sans"/>
                <a:cs typeface="Open Sans"/>
                <a:sym typeface="Open Sans"/>
              </a:endParaRPr>
            </a:p>
            <a:p>
              <a:pPr indent="0" lvl="0" marL="0" rtl="0" algn="ctr">
                <a:lnSpc>
                  <a:spcPct val="120000"/>
                </a:lnSpc>
                <a:spcBef>
                  <a:spcPts val="0"/>
                </a:spcBef>
                <a:spcAft>
                  <a:spcPts val="0"/>
                </a:spcAft>
                <a:buNone/>
              </a:pPr>
              <a:r>
                <a:rPr b="1" lang="en-GB" sz="1200">
                  <a:latin typeface="Open Sans"/>
                  <a:ea typeface="Open Sans"/>
                  <a:cs typeface="Open Sans"/>
                  <a:sym typeface="Open Sans"/>
                </a:rPr>
                <a:t>Print</a:t>
              </a:r>
              <a:r>
                <a:rPr lang="en-GB" sz="1200">
                  <a:latin typeface="Open Sans"/>
                  <a:ea typeface="Open Sans"/>
                  <a:cs typeface="Open Sans"/>
                  <a:sym typeface="Open Sans"/>
                </a:rPr>
                <a:t> - Newspapers, Magazines, Advertorials</a:t>
              </a:r>
              <a:endParaRPr sz="1200">
                <a:latin typeface="Open Sans"/>
                <a:ea typeface="Open Sans"/>
                <a:cs typeface="Open Sans"/>
                <a:sym typeface="Open Sans"/>
              </a:endParaRPr>
            </a:p>
            <a:p>
              <a:pPr indent="0" lvl="0" marL="0" rtl="0" algn="ctr">
                <a:lnSpc>
                  <a:spcPct val="120000"/>
                </a:lnSpc>
                <a:spcBef>
                  <a:spcPts val="0"/>
                </a:spcBef>
                <a:spcAft>
                  <a:spcPts val="0"/>
                </a:spcAft>
                <a:buNone/>
              </a:pPr>
              <a:r>
                <a:t/>
              </a:r>
              <a:endParaRPr b="1" sz="1200">
                <a:latin typeface="Open Sans"/>
                <a:ea typeface="Open Sans"/>
                <a:cs typeface="Open Sans"/>
                <a:sym typeface="Open Sans"/>
              </a:endParaRPr>
            </a:p>
            <a:p>
              <a:pPr indent="0" lvl="0" marL="0" rtl="0" algn="ctr">
                <a:lnSpc>
                  <a:spcPct val="120000"/>
                </a:lnSpc>
                <a:spcBef>
                  <a:spcPts val="0"/>
                </a:spcBef>
                <a:spcAft>
                  <a:spcPts val="0"/>
                </a:spcAft>
                <a:buNone/>
              </a:pPr>
              <a:r>
                <a:rPr b="1" lang="en-GB" sz="1200">
                  <a:latin typeface="Open Sans"/>
                  <a:ea typeface="Open Sans"/>
                  <a:cs typeface="Open Sans"/>
                  <a:sym typeface="Open Sans"/>
                </a:rPr>
                <a:t>Outdoor</a:t>
              </a:r>
              <a:r>
                <a:rPr lang="en-GB" sz="1200">
                  <a:latin typeface="Open Sans"/>
                  <a:ea typeface="Open Sans"/>
                  <a:cs typeface="Open Sans"/>
                  <a:sym typeface="Open Sans"/>
                </a:rPr>
                <a:t> - hoardings, banners, kiosks, POS etc at hospitals, local haats, marketplaces, panchayats, government offices, and any other relevant public spaces</a:t>
              </a:r>
              <a:endParaRPr sz="1200">
                <a:latin typeface="Open Sans"/>
                <a:ea typeface="Open Sans"/>
                <a:cs typeface="Open Sans"/>
                <a:sym typeface="Open Sans"/>
              </a:endParaRPr>
            </a:p>
            <a:p>
              <a:pPr indent="0" lvl="0" marL="0" rtl="0" algn="ctr">
                <a:lnSpc>
                  <a:spcPct val="120000"/>
                </a:lnSpc>
                <a:spcBef>
                  <a:spcPts val="0"/>
                </a:spcBef>
                <a:spcAft>
                  <a:spcPts val="0"/>
                </a:spcAft>
                <a:buNone/>
              </a:pPr>
              <a:r>
                <a:t/>
              </a:r>
              <a:endParaRPr sz="1200">
                <a:latin typeface="Open Sans"/>
                <a:ea typeface="Open Sans"/>
                <a:cs typeface="Open Sans"/>
                <a:sym typeface="Open Sans"/>
              </a:endParaRPr>
            </a:p>
          </p:txBody>
        </p:sp>
      </p:grpSp>
      <p:grpSp>
        <p:nvGrpSpPr>
          <p:cNvPr id="332" name="Google Shape;332;p48"/>
          <p:cNvGrpSpPr/>
          <p:nvPr/>
        </p:nvGrpSpPr>
        <p:grpSpPr>
          <a:xfrm>
            <a:off x="6374825" y="695750"/>
            <a:ext cx="2640000" cy="1307250"/>
            <a:chOff x="6374825" y="619550"/>
            <a:chExt cx="2640000" cy="1307250"/>
          </a:xfrm>
        </p:grpSpPr>
        <p:sp>
          <p:nvSpPr>
            <p:cNvPr id="333" name="Google Shape;333;p48"/>
            <p:cNvSpPr txBox="1"/>
            <p:nvPr/>
          </p:nvSpPr>
          <p:spPr>
            <a:xfrm>
              <a:off x="6374825" y="619550"/>
              <a:ext cx="2640000" cy="692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Events or on </a:t>
              </a:r>
              <a:endParaRPr b="1" sz="1500">
                <a:solidFill>
                  <a:schemeClr val="accent1"/>
                </a:solidFill>
                <a:latin typeface="Open Sans"/>
                <a:ea typeface="Open Sans"/>
                <a:cs typeface="Open Sans"/>
                <a:sym typeface="Open Sans"/>
              </a:endParaRPr>
            </a:p>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ground campaigns </a:t>
              </a:r>
              <a:endParaRPr>
                <a:solidFill>
                  <a:schemeClr val="accent1"/>
                </a:solidFill>
              </a:endParaRPr>
            </a:p>
          </p:txBody>
        </p:sp>
        <p:sp>
          <p:nvSpPr>
            <p:cNvPr id="334" name="Google Shape;334;p48"/>
            <p:cNvSpPr txBox="1"/>
            <p:nvPr/>
          </p:nvSpPr>
          <p:spPr>
            <a:xfrm>
              <a:off x="6442175" y="1369700"/>
              <a:ext cx="2505300" cy="5571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GB" sz="1100">
                  <a:latin typeface="Helvetica Neue"/>
                  <a:ea typeface="Helvetica Neue"/>
                  <a:cs typeface="Helvetica Neue"/>
                  <a:sym typeface="Helvetica Neue"/>
                </a:rPr>
                <a:t>Events, workshops, street plays and conferences</a:t>
              </a:r>
              <a:r>
                <a:rPr b="1" lang="en-GB" sz="1100">
                  <a:latin typeface="Helvetica Neue"/>
                  <a:ea typeface="Helvetica Neue"/>
                  <a:cs typeface="Helvetica Neue"/>
                  <a:sym typeface="Helvetica Neue"/>
                </a:rPr>
                <a:t>.</a:t>
              </a:r>
              <a:endParaRPr sz="1200">
                <a:latin typeface="Open Sans"/>
                <a:ea typeface="Open Sans"/>
                <a:cs typeface="Open Sans"/>
                <a:sym typeface="Open Sans"/>
              </a:endParaRPr>
            </a:p>
          </p:txBody>
        </p:sp>
      </p:grpSp>
      <p:cxnSp>
        <p:nvCxnSpPr>
          <p:cNvPr id="335" name="Google Shape;335;p48"/>
          <p:cNvCxnSpPr/>
          <p:nvPr/>
        </p:nvCxnSpPr>
        <p:spPr>
          <a:xfrm>
            <a:off x="2878575" y="1207250"/>
            <a:ext cx="0" cy="2238900"/>
          </a:xfrm>
          <a:prstGeom prst="straightConnector1">
            <a:avLst/>
          </a:prstGeom>
          <a:noFill/>
          <a:ln cap="flat" cmpd="sng" w="9525">
            <a:solidFill>
              <a:schemeClr val="dk2"/>
            </a:solidFill>
            <a:prstDash val="solid"/>
            <a:round/>
            <a:headEnd len="med" w="med" type="none"/>
            <a:tailEnd len="med" w="med" type="none"/>
          </a:ln>
        </p:spPr>
      </p:cxnSp>
      <p:cxnSp>
        <p:nvCxnSpPr>
          <p:cNvPr id="336" name="Google Shape;336;p48"/>
          <p:cNvCxnSpPr/>
          <p:nvPr/>
        </p:nvCxnSpPr>
        <p:spPr>
          <a:xfrm>
            <a:off x="6374825" y="1207250"/>
            <a:ext cx="0" cy="2238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Which medium to go for?</a:t>
            </a:r>
            <a:endParaRPr/>
          </a:p>
        </p:txBody>
      </p:sp>
      <p:sp>
        <p:nvSpPr>
          <p:cNvPr id="342" name="Google Shape;342;p49"/>
          <p:cNvSpPr txBox="1"/>
          <p:nvPr>
            <p:ph idx="1" type="body"/>
          </p:nvPr>
        </p:nvSpPr>
        <p:spPr>
          <a:xfrm>
            <a:off x="311700" y="1374450"/>
            <a:ext cx="8446500" cy="1197300"/>
          </a:xfrm>
          <a:prstGeom prst="rect">
            <a:avLst/>
          </a:prstGeom>
        </p:spPr>
        <p:txBody>
          <a:bodyPr anchorCtr="0" anchor="t" bIns="91425" lIns="91425" spcFirstLastPara="1" rIns="91425" wrap="square" tIns="91425">
            <a:noAutofit/>
          </a:bodyPr>
          <a:lstStyle/>
          <a:p>
            <a:pPr indent="0" lvl="0" marL="0" rtl="0" algn="l">
              <a:lnSpc>
                <a:spcPct val="120000"/>
              </a:lnSpc>
              <a:spcBef>
                <a:spcPts val="1200"/>
              </a:spcBef>
              <a:spcAft>
                <a:spcPts val="0"/>
              </a:spcAft>
              <a:buNone/>
            </a:pPr>
            <a:r>
              <a:rPr lang="en-GB" sz="1500">
                <a:solidFill>
                  <a:srgbClr val="000000"/>
                </a:solidFill>
              </a:rPr>
              <a:t>Keep the audience in mind </a:t>
            </a:r>
            <a:endParaRPr sz="1500">
              <a:solidFill>
                <a:srgbClr val="000000"/>
              </a:solidFill>
            </a:endParaRPr>
          </a:p>
          <a:p>
            <a:pPr indent="0" lvl="0" marL="0" rtl="0" algn="l">
              <a:lnSpc>
                <a:spcPct val="120000"/>
              </a:lnSpc>
              <a:spcBef>
                <a:spcPts val="1200"/>
              </a:spcBef>
              <a:spcAft>
                <a:spcPts val="0"/>
              </a:spcAft>
              <a:buNone/>
            </a:pPr>
            <a:r>
              <a:rPr lang="en-GB" sz="1500">
                <a:solidFill>
                  <a:srgbClr val="000000"/>
                </a:solidFill>
              </a:rPr>
              <a:t>Cost-effective to reach the audience</a:t>
            </a:r>
            <a:endParaRPr sz="1500">
              <a:solidFill>
                <a:srgbClr val="000000"/>
              </a:solidFill>
            </a:endParaRPr>
          </a:p>
          <a:p>
            <a:pPr indent="0" lvl="0" marL="0" rtl="0" algn="l">
              <a:spcBef>
                <a:spcPts val="1200"/>
              </a:spcBef>
              <a:spcAft>
                <a:spcPts val="0"/>
              </a:spcAft>
              <a:buNone/>
            </a:pPr>
            <a:r>
              <a:t/>
            </a:r>
            <a:endParaRPr sz="1500">
              <a:solidFill>
                <a:srgbClr val="212529"/>
              </a:solidFill>
              <a:highlight>
                <a:srgbClr val="FFFFFF"/>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Questions that can help</a:t>
            </a:r>
            <a:endParaRPr/>
          </a:p>
        </p:txBody>
      </p:sp>
      <p:sp>
        <p:nvSpPr>
          <p:cNvPr id="348" name="Google Shape;348;p50"/>
          <p:cNvSpPr txBox="1"/>
          <p:nvPr>
            <p:ph idx="1" type="body"/>
          </p:nvPr>
        </p:nvSpPr>
        <p:spPr>
          <a:xfrm>
            <a:off x="311700" y="1374450"/>
            <a:ext cx="8446500" cy="1197300"/>
          </a:xfrm>
          <a:prstGeom prst="rect">
            <a:avLst/>
          </a:prstGeom>
        </p:spPr>
        <p:txBody>
          <a:bodyPr anchorCtr="0" anchor="t" bIns="91425" lIns="91425" spcFirstLastPara="1" rIns="91425" wrap="square" tIns="91425">
            <a:noAutofit/>
          </a:bodyPr>
          <a:lstStyle/>
          <a:p>
            <a:pPr indent="0" lvl="0" marL="0" rtl="0" algn="l">
              <a:lnSpc>
                <a:spcPct val="120000"/>
              </a:lnSpc>
              <a:spcBef>
                <a:spcPts val="1200"/>
              </a:spcBef>
              <a:spcAft>
                <a:spcPts val="0"/>
              </a:spcAft>
              <a:buNone/>
            </a:pPr>
            <a:r>
              <a:rPr lang="en-GB" sz="1500">
                <a:solidFill>
                  <a:srgbClr val="000000"/>
                </a:solidFill>
              </a:rPr>
              <a:t>• How many people are you trying to reach with the medium? </a:t>
            </a:r>
            <a:endParaRPr sz="1500">
              <a:solidFill>
                <a:srgbClr val="000000"/>
              </a:solidFill>
            </a:endParaRPr>
          </a:p>
          <a:p>
            <a:pPr indent="0" lvl="0" marL="0" rtl="0" algn="l">
              <a:lnSpc>
                <a:spcPct val="120000"/>
              </a:lnSpc>
              <a:spcBef>
                <a:spcPts val="1200"/>
              </a:spcBef>
              <a:spcAft>
                <a:spcPts val="0"/>
              </a:spcAft>
              <a:buNone/>
            </a:pPr>
            <a:r>
              <a:rPr lang="en-GB" sz="1500">
                <a:solidFill>
                  <a:srgbClr val="000000"/>
                </a:solidFill>
              </a:rPr>
              <a:t>• Can the medium deliver the message in the format, time and place most convenient for the target audience?</a:t>
            </a:r>
            <a:endParaRPr sz="1500">
              <a:solidFill>
                <a:srgbClr val="000000"/>
              </a:solidFill>
            </a:endParaRPr>
          </a:p>
          <a:p>
            <a:pPr indent="0" lvl="0" marL="0" rtl="0" algn="l">
              <a:lnSpc>
                <a:spcPct val="120000"/>
              </a:lnSpc>
              <a:spcBef>
                <a:spcPts val="1200"/>
              </a:spcBef>
              <a:spcAft>
                <a:spcPts val="0"/>
              </a:spcAft>
              <a:buNone/>
            </a:pPr>
            <a:r>
              <a:rPr lang="en-GB" sz="1500">
                <a:solidFill>
                  <a:srgbClr val="000000"/>
                </a:solidFill>
              </a:rPr>
              <a:t>• Is the medium easily available or accessible and is used by the target audience?</a:t>
            </a:r>
            <a:endParaRPr sz="1500">
              <a:solidFill>
                <a:srgbClr val="000000"/>
              </a:solidFill>
            </a:endParaRPr>
          </a:p>
          <a:p>
            <a:pPr indent="0" lvl="0" marL="0" rtl="0" algn="l">
              <a:lnSpc>
                <a:spcPct val="120000"/>
              </a:lnSpc>
              <a:spcBef>
                <a:spcPts val="1200"/>
              </a:spcBef>
              <a:spcAft>
                <a:spcPts val="1200"/>
              </a:spcAft>
              <a:buNone/>
            </a:pPr>
            <a:r>
              <a:rPr lang="en-GB" sz="1500">
                <a:solidFill>
                  <a:srgbClr val="000000"/>
                </a:solidFill>
              </a:rPr>
              <a:t>• Do you have the resources required for this medium?</a:t>
            </a:r>
            <a:endParaRPr sz="15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 far…</a:t>
            </a:r>
            <a:endParaRPr/>
          </a:p>
        </p:txBody>
      </p:sp>
      <p:sp>
        <p:nvSpPr>
          <p:cNvPr id="354" name="Google Shape;354;p5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lnSpc>
                <a:spcPct val="120000"/>
              </a:lnSpc>
              <a:spcBef>
                <a:spcPts val="1200"/>
              </a:spcBef>
              <a:spcAft>
                <a:spcPts val="0"/>
              </a:spcAft>
              <a:buNone/>
            </a:pPr>
            <a:r>
              <a:t/>
            </a:r>
            <a:endParaRPr sz="1400">
              <a:solidFill>
                <a:srgbClr val="000000"/>
              </a:solidFill>
            </a:endParaRPr>
          </a:p>
          <a:p>
            <a:pPr indent="-317500" lvl="0" marL="457200" rtl="0" algn="l">
              <a:lnSpc>
                <a:spcPct val="120000"/>
              </a:lnSpc>
              <a:spcBef>
                <a:spcPts val="1200"/>
              </a:spcBef>
              <a:spcAft>
                <a:spcPts val="0"/>
              </a:spcAft>
              <a:buClr>
                <a:srgbClr val="000000"/>
              </a:buClr>
              <a:buSzPts val="1400"/>
              <a:buChar char="-"/>
            </a:pPr>
            <a:r>
              <a:rPr lang="en-GB" sz="1400">
                <a:solidFill>
                  <a:srgbClr val="000000"/>
                </a:solidFill>
              </a:rPr>
              <a:t>What is an IEC or community awareness campaign</a:t>
            </a:r>
            <a:endParaRPr sz="1400">
              <a:solidFill>
                <a:srgbClr val="000000"/>
              </a:solidFill>
            </a:endParaRPr>
          </a:p>
          <a:p>
            <a:pPr indent="-317500" lvl="0" marL="457200" rtl="0" algn="l">
              <a:lnSpc>
                <a:spcPct val="120000"/>
              </a:lnSpc>
              <a:spcBef>
                <a:spcPts val="0"/>
              </a:spcBef>
              <a:spcAft>
                <a:spcPts val="0"/>
              </a:spcAft>
              <a:buClr>
                <a:srgbClr val="000000"/>
              </a:buClr>
              <a:buSzPts val="1400"/>
              <a:buChar char="-"/>
            </a:pPr>
            <a:r>
              <a:rPr lang="en-GB" sz="1400">
                <a:solidFill>
                  <a:srgbClr val="000000"/>
                </a:solidFill>
              </a:rPr>
              <a:t>Permissions to take and give responsibilities</a:t>
            </a:r>
            <a:endParaRPr sz="1400">
              <a:solidFill>
                <a:srgbClr val="000000"/>
              </a:solidFill>
            </a:endParaRPr>
          </a:p>
          <a:p>
            <a:pPr indent="-317500" lvl="0" marL="457200" rtl="0" algn="l">
              <a:lnSpc>
                <a:spcPct val="120000"/>
              </a:lnSpc>
              <a:spcBef>
                <a:spcPts val="0"/>
              </a:spcBef>
              <a:spcAft>
                <a:spcPts val="0"/>
              </a:spcAft>
              <a:buClr>
                <a:srgbClr val="000000"/>
              </a:buClr>
              <a:buSzPts val="1400"/>
              <a:buChar char="-"/>
            </a:pPr>
            <a:r>
              <a:rPr lang="en-GB" sz="1400">
                <a:solidFill>
                  <a:srgbClr val="000000"/>
                </a:solidFill>
              </a:rPr>
              <a:t>Strategy and implementation </a:t>
            </a:r>
            <a:endParaRPr sz="1400">
              <a:solidFill>
                <a:srgbClr val="000000"/>
              </a:solidFill>
            </a:endParaRPr>
          </a:p>
          <a:p>
            <a:pPr indent="-317500" lvl="0" marL="457200" rtl="0" algn="l">
              <a:lnSpc>
                <a:spcPct val="120000"/>
              </a:lnSpc>
              <a:spcBef>
                <a:spcPts val="0"/>
              </a:spcBef>
              <a:spcAft>
                <a:spcPts val="0"/>
              </a:spcAft>
              <a:buClr>
                <a:srgbClr val="333333"/>
              </a:buClr>
              <a:buSzPts val="1400"/>
              <a:buChar char="❖"/>
            </a:pPr>
            <a:r>
              <a:rPr lang="en-GB" sz="1400">
                <a:solidFill>
                  <a:srgbClr val="333333"/>
                </a:solidFill>
              </a:rPr>
              <a:t>Ground Analysis</a:t>
            </a:r>
            <a:endParaRPr sz="1400">
              <a:solidFill>
                <a:srgbClr val="333333"/>
              </a:solidFill>
            </a:endParaRPr>
          </a:p>
          <a:p>
            <a:pPr indent="-317500" lvl="0" marL="457200" rtl="0" algn="l">
              <a:lnSpc>
                <a:spcPct val="120000"/>
              </a:lnSpc>
              <a:spcBef>
                <a:spcPts val="0"/>
              </a:spcBef>
              <a:spcAft>
                <a:spcPts val="0"/>
              </a:spcAft>
              <a:buClr>
                <a:srgbClr val="333333"/>
              </a:buClr>
              <a:buSzPts val="1400"/>
              <a:buChar char="❖"/>
            </a:pPr>
            <a:r>
              <a:rPr lang="en-GB" sz="1400">
                <a:solidFill>
                  <a:srgbClr val="333333"/>
                </a:solidFill>
              </a:rPr>
              <a:t>Target Audience (TA) Identification</a:t>
            </a:r>
            <a:endParaRPr sz="1400">
              <a:solidFill>
                <a:srgbClr val="333333"/>
              </a:solidFill>
            </a:endParaRPr>
          </a:p>
          <a:p>
            <a:pPr indent="-317500" lvl="0" marL="457200" rtl="0" algn="l">
              <a:lnSpc>
                <a:spcPct val="120000"/>
              </a:lnSpc>
              <a:spcBef>
                <a:spcPts val="0"/>
              </a:spcBef>
              <a:spcAft>
                <a:spcPts val="0"/>
              </a:spcAft>
              <a:buClr>
                <a:srgbClr val="333333"/>
              </a:buClr>
              <a:buSzPts val="1400"/>
              <a:buChar char="❖"/>
            </a:pPr>
            <a:r>
              <a:rPr lang="en-GB" sz="1400">
                <a:solidFill>
                  <a:srgbClr val="333333"/>
                </a:solidFill>
              </a:rPr>
              <a:t>Define Goals &amp; Objective</a:t>
            </a:r>
            <a:endParaRPr sz="1400">
              <a:solidFill>
                <a:srgbClr val="333333"/>
              </a:solidFill>
            </a:endParaRPr>
          </a:p>
          <a:p>
            <a:pPr indent="-317500" lvl="0" marL="457200" rtl="0" algn="l">
              <a:lnSpc>
                <a:spcPct val="120000"/>
              </a:lnSpc>
              <a:spcBef>
                <a:spcPts val="0"/>
              </a:spcBef>
              <a:spcAft>
                <a:spcPts val="0"/>
              </a:spcAft>
              <a:buClr>
                <a:srgbClr val="333333"/>
              </a:buClr>
              <a:buSzPts val="1400"/>
              <a:buChar char="❖"/>
            </a:pPr>
            <a:r>
              <a:rPr lang="en-GB" sz="1400">
                <a:solidFill>
                  <a:srgbClr val="333333"/>
                </a:solidFill>
              </a:rPr>
              <a:t>Design Messages</a:t>
            </a:r>
            <a:endParaRPr sz="1400">
              <a:solidFill>
                <a:srgbClr val="333333"/>
              </a:solidFill>
            </a:endParaRPr>
          </a:p>
          <a:p>
            <a:pPr indent="-317500" lvl="0" marL="457200" rtl="0" algn="l">
              <a:lnSpc>
                <a:spcPct val="120000"/>
              </a:lnSpc>
              <a:spcBef>
                <a:spcPts val="0"/>
              </a:spcBef>
              <a:spcAft>
                <a:spcPts val="0"/>
              </a:spcAft>
              <a:buClr>
                <a:srgbClr val="333333"/>
              </a:buClr>
              <a:buSzPts val="1400"/>
              <a:buChar char="❖"/>
            </a:pPr>
            <a:r>
              <a:rPr lang="en-GB" sz="1400">
                <a:solidFill>
                  <a:srgbClr val="333333"/>
                </a:solidFill>
              </a:rPr>
              <a:t>Channel/Medium of Communication</a:t>
            </a:r>
            <a:endParaRPr sz="2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Session 1</a:t>
            </a:r>
            <a:endParaRPr/>
          </a:p>
        </p:txBody>
      </p:sp>
      <p:sp>
        <p:nvSpPr>
          <p:cNvPr id="88" name="Google Shape;88;p16"/>
          <p:cNvSpPr txBox="1"/>
          <p:nvPr>
            <p:ph idx="1" type="body"/>
          </p:nvPr>
        </p:nvSpPr>
        <p:spPr>
          <a:xfrm>
            <a:off x="391550" y="1266325"/>
            <a:ext cx="8440800" cy="26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000000"/>
                </a:solidFill>
              </a:rPr>
              <a:t>Welcome </a:t>
            </a:r>
            <a:endParaRPr>
              <a:solidFill>
                <a:srgbClr val="000000"/>
              </a:solidFill>
            </a:endParaRPr>
          </a:p>
          <a:p>
            <a:pPr indent="0" lvl="0" marL="0" rtl="0" algn="l">
              <a:spcBef>
                <a:spcPts val="1200"/>
              </a:spcBef>
              <a:spcAft>
                <a:spcPts val="0"/>
              </a:spcAft>
              <a:buNone/>
            </a:pPr>
            <a:r>
              <a:rPr lang="en-GB">
                <a:solidFill>
                  <a:srgbClr val="000000"/>
                </a:solidFill>
              </a:rPr>
              <a:t>Warm up</a:t>
            </a:r>
            <a:endParaRPr>
              <a:solidFill>
                <a:srgbClr val="000000"/>
              </a:solidFill>
            </a:endParaRPr>
          </a:p>
          <a:p>
            <a:pPr indent="0" lvl="0" marL="0" rtl="0" algn="l">
              <a:spcBef>
                <a:spcPts val="1200"/>
              </a:spcBef>
              <a:spcAft>
                <a:spcPts val="0"/>
              </a:spcAft>
              <a:buNone/>
            </a:pPr>
            <a:r>
              <a:rPr lang="en-GB">
                <a:solidFill>
                  <a:srgbClr val="000000"/>
                </a:solidFill>
              </a:rPr>
              <a:t>Recap</a:t>
            </a:r>
            <a:endParaRPr>
              <a:solidFill>
                <a:srgbClr val="000000"/>
              </a:solidFill>
            </a:endParaRPr>
          </a:p>
          <a:p>
            <a:pPr indent="0" lvl="0" marL="0" rtl="0" algn="l">
              <a:spcBef>
                <a:spcPts val="1200"/>
              </a:spcBef>
              <a:spcAft>
                <a:spcPts val="0"/>
              </a:spcAft>
              <a:buNone/>
            </a:pPr>
            <a:r>
              <a:rPr lang="en-GB">
                <a:solidFill>
                  <a:srgbClr val="000000"/>
                </a:solidFill>
              </a:rPr>
              <a:t>Agenda </a:t>
            </a:r>
            <a:endParaRPr>
              <a:solidFill>
                <a:srgbClr val="000000"/>
              </a:solidFill>
            </a:endParaRPr>
          </a:p>
          <a:p>
            <a:pPr indent="0" lvl="0" marL="0" rtl="0" algn="l">
              <a:lnSpc>
                <a:spcPct val="115000"/>
              </a:lnSpc>
              <a:spcBef>
                <a:spcPts val="1200"/>
              </a:spcBef>
              <a:spcAft>
                <a:spcPts val="0"/>
              </a:spcAft>
              <a:buNone/>
            </a:pPr>
            <a:r>
              <a:rPr lang="en-GB">
                <a:solidFill>
                  <a:srgbClr val="000000"/>
                </a:solidFill>
              </a:rPr>
              <a:t>Introduction to community awareness and IEC campaigns </a:t>
            </a:r>
            <a:endParaRPr b="1">
              <a:solidFill>
                <a:srgbClr val="000000"/>
              </a:solidFill>
            </a:endParaRPr>
          </a:p>
          <a:p>
            <a:pPr indent="0" lvl="0" marL="0" rtl="0" algn="l">
              <a:spcBef>
                <a:spcPts val="0"/>
              </a:spcBef>
              <a:spcAft>
                <a:spcPts val="1200"/>
              </a:spcAft>
              <a:buNone/>
            </a:pPr>
            <a:r>
              <a:t/>
            </a:r>
            <a:endParaRPr>
              <a:solidFill>
                <a:srgbClr val="000000"/>
              </a:solidFill>
            </a:endParaRPr>
          </a:p>
        </p:txBody>
      </p:sp>
      <p:pic>
        <p:nvPicPr>
          <p:cNvPr id="89" name="Google Shape;89;p16"/>
          <p:cNvPicPr preferRelativeResize="0"/>
          <p:nvPr/>
        </p:nvPicPr>
        <p:blipFill>
          <a:blip r:embed="rId3">
            <a:alphaModFix/>
          </a:blip>
          <a:stretch>
            <a:fillRect/>
          </a:stretch>
        </p:blipFill>
        <p:spPr>
          <a:xfrm>
            <a:off x="391550" y="3957025"/>
            <a:ext cx="933250" cy="1319425"/>
          </a:xfrm>
          <a:prstGeom prst="rect">
            <a:avLst/>
          </a:prstGeom>
          <a:noFill/>
          <a:ln>
            <a:noFill/>
          </a:ln>
        </p:spPr>
      </p:pic>
      <p:sp>
        <p:nvSpPr>
          <p:cNvPr id="90" name="Google Shape;90;p16"/>
          <p:cNvSpPr txBox="1"/>
          <p:nvPr>
            <p:ph type="title"/>
          </p:nvPr>
        </p:nvSpPr>
        <p:spPr>
          <a:xfrm>
            <a:off x="1324800" y="4403138"/>
            <a:ext cx="1280100" cy="42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000"/>
              <a:t>135</a:t>
            </a:r>
            <a:r>
              <a:rPr lang="en-GB" sz="2000"/>
              <a:t> mins</a:t>
            </a: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2"/>
          <p:cNvSpPr txBox="1"/>
          <p:nvPr>
            <p:ph type="title"/>
          </p:nvPr>
        </p:nvSpPr>
        <p:spPr>
          <a:xfrm>
            <a:off x="387900" y="10033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BREAK</a:t>
            </a:r>
            <a:endParaRPr/>
          </a:p>
        </p:txBody>
      </p:sp>
      <p:sp>
        <p:nvSpPr>
          <p:cNvPr id="360" name="Google Shape;360;p52"/>
          <p:cNvSpPr txBox="1"/>
          <p:nvPr>
            <p:ph type="title"/>
          </p:nvPr>
        </p:nvSpPr>
        <p:spPr>
          <a:xfrm>
            <a:off x="387900" y="32558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15 MINS</a:t>
            </a:r>
            <a:endParaRPr/>
          </a:p>
        </p:txBody>
      </p:sp>
      <p:pic>
        <p:nvPicPr>
          <p:cNvPr id="361" name="Google Shape;361;p52"/>
          <p:cNvPicPr preferRelativeResize="0"/>
          <p:nvPr/>
        </p:nvPicPr>
        <p:blipFill>
          <a:blip r:embed="rId3">
            <a:alphaModFix/>
          </a:blip>
          <a:stretch>
            <a:fillRect/>
          </a:stretch>
        </p:blipFill>
        <p:spPr>
          <a:xfrm>
            <a:off x="4181575" y="1823562"/>
            <a:ext cx="933250" cy="1319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Session 2</a:t>
            </a:r>
            <a:endParaRPr/>
          </a:p>
        </p:txBody>
      </p:sp>
      <p:sp>
        <p:nvSpPr>
          <p:cNvPr id="367" name="Google Shape;367;p53"/>
          <p:cNvSpPr txBox="1"/>
          <p:nvPr>
            <p:ph idx="1" type="body"/>
          </p:nvPr>
        </p:nvSpPr>
        <p:spPr>
          <a:xfrm>
            <a:off x="391550" y="1266325"/>
            <a:ext cx="8440800" cy="2690700"/>
          </a:xfrm>
          <a:prstGeom prst="rect">
            <a:avLst/>
          </a:prstGeom>
        </p:spPr>
        <p:txBody>
          <a:bodyPr anchorCtr="0" anchor="t" bIns="91425" lIns="91425" spcFirstLastPara="1" rIns="91425" wrap="square" tIns="91425">
            <a:noAutofit/>
          </a:bodyPr>
          <a:lstStyle/>
          <a:p>
            <a:pPr indent="0" lvl="0" marL="89999" rtl="0" algn="l">
              <a:lnSpc>
                <a:spcPct val="115000"/>
              </a:lnSpc>
              <a:spcBef>
                <a:spcPts val="0"/>
              </a:spcBef>
              <a:spcAft>
                <a:spcPts val="0"/>
              </a:spcAft>
              <a:buNone/>
            </a:pPr>
            <a:r>
              <a:rPr lang="en-GB">
                <a:solidFill>
                  <a:srgbClr val="333333"/>
                </a:solidFill>
              </a:rPr>
              <a:t>Timeline</a:t>
            </a:r>
            <a:endParaRPr>
              <a:solidFill>
                <a:srgbClr val="333333"/>
              </a:solidFill>
            </a:endParaRPr>
          </a:p>
          <a:p>
            <a:pPr indent="0" lvl="0" marL="89999" rtl="0" algn="l">
              <a:lnSpc>
                <a:spcPct val="115000"/>
              </a:lnSpc>
              <a:spcBef>
                <a:spcPts val="0"/>
              </a:spcBef>
              <a:spcAft>
                <a:spcPts val="0"/>
              </a:spcAft>
              <a:buNone/>
            </a:pPr>
            <a:r>
              <a:t/>
            </a:r>
            <a:endParaRPr>
              <a:solidFill>
                <a:srgbClr val="333333"/>
              </a:solidFill>
            </a:endParaRPr>
          </a:p>
          <a:p>
            <a:pPr indent="0" lvl="0" marL="89999" rtl="0" algn="l">
              <a:lnSpc>
                <a:spcPct val="115000"/>
              </a:lnSpc>
              <a:spcBef>
                <a:spcPts val="0"/>
              </a:spcBef>
              <a:spcAft>
                <a:spcPts val="0"/>
              </a:spcAft>
              <a:buNone/>
            </a:pPr>
            <a:r>
              <a:rPr lang="en-GB">
                <a:solidFill>
                  <a:srgbClr val="333333"/>
                </a:solidFill>
              </a:rPr>
              <a:t>Implementation and monitoring of the community awareness/IEC campaign </a:t>
            </a:r>
            <a:endParaRPr>
              <a:solidFill>
                <a:srgbClr val="333333"/>
              </a:solidFill>
            </a:endParaRPr>
          </a:p>
          <a:p>
            <a:pPr indent="0" lvl="0" marL="89999" rtl="0" algn="l">
              <a:lnSpc>
                <a:spcPct val="115000"/>
              </a:lnSpc>
              <a:spcBef>
                <a:spcPts val="0"/>
              </a:spcBef>
              <a:spcAft>
                <a:spcPts val="0"/>
              </a:spcAft>
              <a:buNone/>
            </a:pPr>
            <a:r>
              <a:t/>
            </a:r>
            <a:endParaRPr>
              <a:solidFill>
                <a:srgbClr val="333333"/>
              </a:solidFill>
            </a:endParaRPr>
          </a:p>
          <a:p>
            <a:pPr indent="0" lvl="0" marL="89999" rtl="0" algn="l">
              <a:lnSpc>
                <a:spcPct val="115000"/>
              </a:lnSpc>
              <a:spcBef>
                <a:spcPts val="0"/>
              </a:spcBef>
              <a:spcAft>
                <a:spcPts val="0"/>
              </a:spcAft>
              <a:buNone/>
            </a:pPr>
            <a:r>
              <a:rPr lang="en-GB">
                <a:solidFill>
                  <a:srgbClr val="333333"/>
                </a:solidFill>
              </a:rPr>
              <a:t>Design your own campaign </a:t>
            </a:r>
            <a:endParaRPr>
              <a:solidFill>
                <a:srgbClr val="333333"/>
              </a:solidFill>
            </a:endParaRPr>
          </a:p>
          <a:p>
            <a:pPr indent="0" lvl="0" marL="89999" rtl="0" algn="l">
              <a:lnSpc>
                <a:spcPct val="115000"/>
              </a:lnSpc>
              <a:spcBef>
                <a:spcPts val="0"/>
              </a:spcBef>
              <a:spcAft>
                <a:spcPts val="0"/>
              </a:spcAft>
              <a:buNone/>
            </a:pPr>
            <a:r>
              <a:t/>
            </a:r>
            <a:endParaRPr b="1">
              <a:solidFill>
                <a:srgbClr val="000000"/>
              </a:solidFill>
            </a:endParaRPr>
          </a:p>
          <a:p>
            <a:pPr indent="0" lvl="0" marL="89999" rtl="0" algn="l">
              <a:spcBef>
                <a:spcPts val="0"/>
              </a:spcBef>
              <a:spcAft>
                <a:spcPts val="1200"/>
              </a:spcAft>
              <a:buNone/>
            </a:pPr>
            <a:r>
              <a:t/>
            </a:r>
            <a:endParaRPr>
              <a:solidFill>
                <a:srgbClr val="000000"/>
              </a:solidFill>
            </a:endParaRPr>
          </a:p>
        </p:txBody>
      </p:sp>
      <p:pic>
        <p:nvPicPr>
          <p:cNvPr id="368" name="Google Shape;368;p53"/>
          <p:cNvPicPr preferRelativeResize="0"/>
          <p:nvPr/>
        </p:nvPicPr>
        <p:blipFill>
          <a:blip r:embed="rId3">
            <a:alphaModFix/>
          </a:blip>
          <a:stretch>
            <a:fillRect/>
          </a:stretch>
        </p:blipFill>
        <p:spPr>
          <a:xfrm>
            <a:off x="391550" y="3957025"/>
            <a:ext cx="933250" cy="1319425"/>
          </a:xfrm>
          <a:prstGeom prst="rect">
            <a:avLst/>
          </a:prstGeom>
          <a:noFill/>
          <a:ln>
            <a:noFill/>
          </a:ln>
        </p:spPr>
      </p:pic>
      <p:sp>
        <p:nvSpPr>
          <p:cNvPr id="369" name="Google Shape;369;p53"/>
          <p:cNvSpPr txBox="1"/>
          <p:nvPr>
            <p:ph type="title"/>
          </p:nvPr>
        </p:nvSpPr>
        <p:spPr>
          <a:xfrm>
            <a:off x="1324800" y="4403138"/>
            <a:ext cx="1280100" cy="42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000"/>
              <a:t>135 mins</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rtl="0" algn="l">
              <a:spcBef>
                <a:spcPts val="0"/>
              </a:spcBef>
              <a:spcAft>
                <a:spcPts val="0"/>
              </a:spcAft>
              <a:buSzPct val="100000"/>
              <a:buChar char="●"/>
            </a:pPr>
            <a:r>
              <a:rPr lang="en-GB"/>
              <a:t>Draw up Timeline for implementation</a:t>
            </a:r>
            <a:endParaRPr/>
          </a:p>
        </p:txBody>
      </p:sp>
      <p:sp>
        <p:nvSpPr>
          <p:cNvPr id="375" name="Google Shape;375;p54"/>
          <p:cNvSpPr txBox="1"/>
          <p:nvPr>
            <p:ph idx="1" type="body"/>
          </p:nvPr>
        </p:nvSpPr>
        <p:spPr>
          <a:xfrm>
            <a:off x="311700" y="1418675"/>
            <a:ext cx="8520600" cy="4365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rPr>
              <a:t>Once medium is chosen</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Create a timeline</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Include - Activities to be done , budget, permissions, requirements etc</a:t>
            </a:r>
            <a:endParaRPr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p:txBody>
      </p:sp>
      <p:grpSp>
        <p:nvGrpSpPr>
          <p:cNvPr id="376" name="Google Shape;376;p54"/>
          <p:cNvGrpSpPr/>
          <p:nvPr/>
        </p:nvGrpSpPr>
        <p:grpSpPr>
          <a:xfrm>
            <a:off x="6194260" y="3471722"/>
            <a:ext cx="2721140" cy="1735654"/>
            <a:chOff x="6435810" y="2702596"/>
            <a:chExt cx="2721140" cy="1735654"/>
          </a:xfrm>
        </p:grpSpPr>
        <p:sp>
          <p:nvSpPr>
            <p:cNvPr id="377" name="Google Shape;377;p54"/>
            <p:cNvSpPr/>
            <p:nvPr/>
          </p:nvSpPr>
          <p:spPr>
            <a:xfrm>
              <a:off x="6807650" y="3079475"/>
              <a:ext cx="2349300" cy="133500"/>
            </a:xfrm>
            <a:prstGeom prst="rect">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8" name="Google Shape;378;p54"/>
            <p:cNvGrpSpPr/>
            <p:nvPr/>
          </p:nvGrpSpPr>
          <p:grpSpPr>
            <a:xfrm>
              <a:off x="6435810" y="2702596"/>
              <a:ext cx="2494563" cy="1735654"/>
              <a:chOff x="6435810" y="2702596"/>
              <a:chExt cx="2494563" cy="1735654"/>
            </a:xfrm>
          </p:grpSpPr>
          <p:grpSp>
            <p:nvGrpSpPr>
              <p:cNvPr id="379" name="Google Shape;379;p54"/>
              <p:cNvGrpSpPr/>
              <p:nvPr/>
            </p:nvGrpSpPr>
            <p:grpSpPr>
              <a:xfrm rot="10800000">
                <a:off x="6760035" y="3079467"/>
                <a:ext cx="92400" cy="411825"/>
                <a:chOff x="2070100" y="2563700"/>
                <a:chExt cx="92400" cy="411825"/>
              </a:xfrm>
            </p:grpSpPr>
            <p:cxnSp>
              <p:nvCxnSpPr>
                <p:cNvPr id="380" name="Google Shape;380;p5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81" name="Google Shape;381;p5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 name="Google Shape;382;p54"/>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200">
                    <a:latin typeface="Roboto"/>
                    <a:ea typeface="Roboto"/>
                    <a:cs typeface="Roboto"/>
                    <a:sym typeface="Roboto"/>
                  </a:rPr>
                  <a:t>30th</a:t>
                </a:r>
                <a:endParaRPr b="1" sz="1200">
                  <a:latin typeface="Roboto"/>
                  <a:ea typeface="Roboto"/>
                  <a:cs typeface="Roboto"/>
                  <a:sym typeface="Roboto"/>
                </a:endParaRPr>
              </a:p>
            </p:txBody>
          </p:sp>
          <p:sp>
            <p:nvSpPr>
              <p:cNvPr id="383" name="Google Shape;383;p54"/>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800">
                  <a:latin typeface="Roboto"/>
                  <a:ea typeface="Roboto"/>
                  <a:cs typeface="Roboto"/>
                  <a:sym typeface="Roboto"/>
                </a:endParaRPr>
              </a:p>
            </p:txBody>
          </p:sp>
        </p:grpSp>
      </p:grpSp>
      <p:grpSp>
        <p:nvGrpSpPr>
          <p:cNvPr id="384" name="Google Shape;384;p54"/>
          <p:cNvGrpSpPr/>
          <p:nvPr/>
        </p:nvGrpSpPr>
        <p:grpSpPr>
          <a:xfrm>
            <a:off x="2284045" y="3471722"/>
            <a:ext cx="2501355" cy="1735654"/>
            <a:chOff x="2525595" y="2702596"/>
            <a:chExt cx="2501355" cy="1735654"/>
          </a:xfrm>
        </p:grpSpPr>
        <p:sp>
          <p:nvSpPr>
            <p:cNvPr id="385" name="Google Shape;385;p54"/>
            <p:cNvSpPr/>
            <p:nvPr/>
          </p:nvSpPr>
          <p:spPr>
            <a:xfrm>
              <a:off x="2890952" y="3079475"/>
              <a:ext cx="1958400" cy="133500"/>
            </a:xfrm>
            <a:prstGeom prst="rect">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 name="Google Shape;386;p54"/>
            <p:cNvGrpSpPr/>
            <p:nvPr/>
          </p:nvGrpSpPr>
          <p:grpSpPr>
            <a:xfrm>
              <a:off x="2525595" y="2702596"/>
              <a:ext cx="2501355" cy="1735654"/>
              <a:chOff x="2525595" y="2702596"/>
              <a:chExt cx="2501355" cy="1735654"/>
            </a:xfrm>
          </p:grpSpPr>
          <p:sp>
            <p:nvSpPr>
              <p:cNvPr id="387" name="Google Shape;387;p54"/>
              <p:cNvSpPr txBox="1"/>
              <p:nvPr/>
            </p:nvSpPr>
            <p:spPr>
              <a:xfrm>
                <a:off x="2525595"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200">
                    <a:latin typeface="Roboto"/>
                    <a:ea typeface="Roboto"/>
                    <a:cs typeface="Roboto"/>
                    <a:sym typeface="Roboto"/>
                  </a:rPr>
                  <a:t>18th</a:t>
                </a:r>
                <a:endParaRPr b="1" sz="1200">
                  <a:latin typeface="Roboto"/>
                  <a:ea typeface="Roboto"/>
                  <a:cs typeface="Roboto"/>
                  <a:sym typeface="Roboto"/>
                </a:endParaRPr>
              </a:p>
            </p:txBody>
          </p:sp>
          <p:grpSp>
            <p:nvGrpSpPr>
              <p:cNvPr id="388" name="Google Shape;388;p54"/>
              <p:cNvGrpSpPr/>
              <p:nvPr/>
            </p:nvGrpSpPr>
            <p:grpSpPr>
              <a:xfrm rot="10800000">
                <a:off x="2849073" y="3079467"/>
                <a:ext cx="92400" cy="411825"/>
                <a:chOff x="2070100" y="2563700"/>
                <a:chExt cx="92400" cy="411825"/>
              </a:xfrm>
            </p:grpSpPr>
            <p:cxnSp>
              <p:nvCxnSpPr>
                <p:cNvPr id="389" name="Google Shape;389;p5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90" name="Google Shape;390;p5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 name="Google Shape;391;p54"/>
              <p:cNvSpPr txBox="1"/>
              <p:nvPr/>
            </p:nvSpPr>
            <p:spPr>
              <a:xfrm>
                <a:off x="2773350"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800">
                  <a:latin typeface="Roboto"/>
                  <a:ea typeface="Roboto"/>
                  <a:cs typeface="Roboto"/>
                  <a:sym typeface="Roboto"/>
                </a:endParaRPr>
              </a:p>
            </p:txBody>
          </p:sp>
        </p:grpSp>
      </p:grpSp>
      <p:grpSp>
        <p:nvGrpSpPr>
          <p:cNvPr id="392" name="Google Shape;392;p54"/>
          <p:cNvGrpSpPr/>
          <p:nvPr/>
        </p:nvGrpSpPr>
        <p:grpSpPr>
          <a:xfrm>
            <a:off x="4285129" y="2626926"/>
            <a:ext cx="2480144" cy="1728853"/>
            <a:chOff x="4526679" y="1857800"/>
            <a:chExt cx="2480144" cy="1728853"/>
          </a:xfrm>
        </p:grpSpPr>
        <p:sp>
          <p:nvSpPr>
            <p:cNvPr id="393" name="Google Shape;393;p54"/>
            <p:cNvSpPr/>
            <p:nvPr/>
          </p:nvSpPr>
          <p:spPr>
            <a:xfrm>
              <a:off x="4849302" y="3079475"/>
              <a:ext cx="1958400" cy="133500"/>
            </a:xfrm>
            <a:prstGeom prst="rect">
              <a:avLst/>
            </a:prstGeom>
            <a:solidFill>
              <a:srgbClr val="24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4" name="Google Shape;394;p54"/>
            <p:cNvGrpSpPr/>
            <p:nvPr/>
          </p:nvGrpSpPr>
          <p:grpSpPr>
            <a:xfrm>
              <a:off x="4526679" y="1857800"/>
              <a:ext cx="2480144" cy="1728853"/>
              <a:chOff x="4526679" y="1857800"/>
              <a:chExt cx="2480144" cy="1728853"/>
            </a:xfrm>
          </p:grpSpPr>
          <p:grpSp>
            <p:nvGrpSpPr>
              <p:cNvPr id="395" name="Google Shape;395;p54"/>
              <p:cNvGrpSpPr/>
              <p:nvPr/>
            </p:nvGrpSpPr>
            <p:grpSpPr>
              <a:xfrm>
                <a:off x="4808316" y="2800065"/>
                <a:ext cx="92400" cy="411825"/>
                <a:chOff x="845575" y="2563700"/>
                <a:chExt cx="92400" cy="411825"/>
              </a:xfrm>
            </p:grpSpPr>
            <p:cxnSp>
              <p:nvCxnSpPr>
                <p:cNvPr id="396" name="Google Shape;396;p5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97" name="Google Shape;397;p5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54"/>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200">
                    <a:latin typeface="Roboto"/>
                    <a:ea typeface="Roboto"/>
                    <a:cs typeface="Roboto"/>
                    <a:sym typeface="Roboto"/>
                  </a:rPr>
                  <a:t>20th</a:t>
                </a:r>
                <a:endParaRPr b="1" sz="1200">
                  <a:latin typeface="Roboto"/>
                  <a:ea typeface="Roboto"/>
                  <a:cs typeface="Roboto"/>
                  <a:sym typeface="Roboto"/>
                </a:endParaRPr>
              </a:p>
            </p:txBody>
          </p:sp>
          <p:sp>
            <p:nvSpPr>
              <p:cNvPr id="399" name="Google Shape;399;p54"/>
              <p:cNvSpPr txBox="1"/>
              <p:nvPr/>
            </p:nvSpPr>
            <p:spPr>
              <a:xfrm>
                <a:off x="4753223" y="185780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800">
                  <a:latin typeface="Roboto"/>
                  <a:ea typeface="Roboto"/>
                  <a:cs typeface="Roboto"/>
                  <a:sym typeface="Roboto"/>
                </a:endParaRPr>
              </a:p>
            </p:txBody>
          </p:sp>
        </p:grpSp>
      </p:grpSp>
      <p:grpSp>
        <p:nvGrpSpPr>
          <p:cNvPr id="400" name="Google Shape;400;p54"/>
          <p:cNvGrpSpPr/>
          <p:nvPr/>
        </p:nvGrpSpPr>
        <p:grpSpPr>
          <a:xfrm>
            <a:off x="254441" y="2626926"/>
            <a:ext cx="2580731" cy="1728863"/>
            <a:chOff x="495991" y="1857800"/>
            <a:chExt cx="2580731" cy="1728863"/>
          </a:xfrm>
        </p:grpSpPr>
        <p:sp>
          <p:nvSpPr>
            <p:cNvPr id="401" name="Google Shape;401;p54"/>
            <p:cNvSpPr/>
            <p:nvPr/>
          </p:nvSpPr>
          <p:spPr>
            <a:xfrm>
              <a:off x="932600" y="3079475"/>
              <a:ext cx="1958400" cy="133500"/>
            </a:xfrm>
            <a:prstGeom prst="rect">
              <a:avLst/>
            </a:prstGeom>
            <a:solidFill>
              <a:srgbClr val="24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2" name="Google Shape;402;p54"/>
            <p:cNvGrpSpPr/>
            <p:nvPr/>
          </p:nvGrpSpPr>
          <p:grpSpPr>
            <a:xfrm>
              <a:off x="495991" y="1857800"/>
              <a:ext cx="2580731" cy="1728863"/>
              <a:chOff x="495991" y="1857800"/>
              <a:chExt cx="2580731" cy="1728863"/>
            </a:xfrm>
          </p:grpSpPr>
          <p:sp>
            <p:nvSpPr>
              <p:cNvPr id="403" name="Google Shape;403;p54"/>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200">
                    <a:latin typeface="Roboto"/>
                    <a:ea typeface="Roboto"/>
                    <a:cs typeface="Roboto"/>
                    <a:sym typeface="Roboto"/>
                  </a:rPr>
                  <a:t>15th</a:t>
                </a:r>
                <a:endParaRPr b="1" sz="1200">
                  <a:latin typeface="Roboto"/>
                  <a:ea typeface="Roboto"/>
                  <a:cs typeface="Roboto"/>
                  <a:sym typeface="Roboto"/>
                </a:endParaRPr>
              </a:p>
            </p:txBody>
          </p:sp>
          <p:grpSp>
            <p:nvGrpSpPr>
              <p:cNvPr id="404" name="Google Shape;404;p54"/>
              <p:cNvGrpSpPr/>
              <p:nvPr/>
            </p:nvGrpSpPr>
            <p:grpSpPr>
              <a:xfrm>
                <a:off x="881025" y="2800065"/>
                <a:ext cx="92400" cy="411825"/>
                <a:chOff x="845575" y="2563700"/>
                <a:chExt cx="92400" cy="411825"/>
              </a:xfrm>
            </p:grpSpPr>
            <p:cxnSp>
              <p:nvCxnSpPr>
                <p:cNvPr id="405" name="Google Shape;405;p5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06" name="Google Shape;406;p5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7" name="Google Shape;407;p54"/>
              <p:cNvSpPr txBox="1"/>
              <p:nvPr/>
            </p:nvSpPr>
            <p:spPr>
              <a:xfrm>
                <a:off x="823122" y="185780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800">
                  <a:latin typeface="Roboto"/>
                  <a:ea typeface="Roboto"/>
                  <a:cs typeface="Roboto"/>
                  <a:sym typeface="Roboto"/>
                </a:endParaRPr>
              </a:p>
            </p:txBody>
          </p:sp>
        </p:grpSp>
      </p:grpSp>
      <p:sp>
        <p:nvSpPr>
          <p:cNvPr id="408" name="Google Shape;408;p54"/>
          <p:cNvSpPr txBox="1"/>
          <p:nvPr/>
        </p:nvSpPr>
        <p:spPr>
          <a:xfrm>
            <a:off x="862400" y="31732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GB" sz="1200">
                <a:latin typeface="Open Sans"/>
                <a:ea typeface="Open Sans"/>
                <a:cs typeface="Open Sans"/>
                <a:sym typeface="Open Sans"/>
              </a:rPr>
              <a:t>Seek permissions</a:t>
            </a:r>
            <a:br>
              <a:rPr lang="en-GB" sz="1200">
                <a:latin typeface="Open Sans"/>
                <a:ea typeface="Open Sans"/>
                <a:cs typeface="Open Sans"/>
                <a:sym typeface="Open Sans"/>
              </a:rPr>
            </a:br>
            <a:r>
              <a:rPr lang="en-GB" sz="1200">
                <a:latin typeface="Open Sans"/>
                <a:ea typeface="Open Sans"/>
                <a:cs typeface="Open Sans"/>
                <a:sym typeface="Open Sans"/>
              </a:rPr>
              <a:t>Decide messaging</a:t>
            </a:r>
            <a:endParaRPr sz="1200">
              <a:latin typeface="Open Sans"/>
              <a:ea typeface="Open Sans"/>
              <a:cs typeface="Open Sans"/>
              <a:sym typeface="Open Sans"/>
            </a:endParaRPr>
          </a:p>
        </p:txBody>
      </p:sp>
      <p:sp>
        <p:nvSpPr>
          <p:cNvPr id="409" name="Google Shape;409;p54"/>
          <p:cNvSpPr txBox="1"/>
          <p:nvPr/>
        </p:nvSpPr>
        <p:spPr>
          <a:xfrm>
            <a:off x="2766675" y="40625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GB" sz="1200">
                <a:latin typeface="Open Sans"/>
                <a:ea typeface="Open Sans"/>
                <a:cs typeface="Open Sans"/>
                <a:sym typeface="Open Sans"/>
              </a:rPr>
              <a:t>Create posters</a:t>
            </a:r>
            <a:endParaRPr sz="1200">
              <a:latin typeface="Open Sans"/>
              <a:ea typeface="Open Sans"/>
              <a:cs typeface="Open Sans"/>
              <a:sym typeface="Open Sans"/>
            </a:endParaRPr>
          </a:p>
        </p:txBody>
      </p:sp>
      <p:sp>
        <p:nvSpPr>
          <p:cNvPr id="410" name="Google Shape;410;p54"/>
          <p:cNvSpPr txBox="1"/>
          <p:nvPr/>
        </p:nvSpPr>
        <p:spPr>
          <a:xfrm>
            <a:off x="6708200" y="40625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GB" sz="1200">
                <a:latin typeface="Open Sans"/>
                <a:ea typeface="Open Sans"/>
                <a:cs typeface="Open Sans"/>
                <a:sym typeface="Open Sans"/>
              </a:rPr>
              <a:t>Execute</a:t>
            </a:r>
            <a:endParaRPr sz="1200">
              <a:latin typeface="Open Sans"/>
              <a:ea typeface="Open Sans"/>
              <a:cs typeface="Open Sans"/>
              <a:sym typeface="Open Sans"/>
            </a:endParaRPr>
          </a:p>
        </p:txBody>
      </p:sp>
      <p:sp>
        <p:nvSpPr>
          <p:cNvPr id="411" name="Google Shape;411;p54"/>
          <p:cNvSpPr txBox="1"/>
          <p:nvPr/>
        </p:nvSpPr>
        <p:spPr>
          <a:xfrm>
            <a:off x="4732700" y="33067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GB" sz="1200">
                <a:latin typeface="Open Sans"/>
                <a:ea typeface="Open Sans"/>
                <a:cs typeface="Open Sans"/>
                <a:sym typeface="Open Sans"/>
              </a:rPr>
              <a:t>Inform TA</a:t>
            </a:r>
            <a:endParaRPr sz="1200">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5"/>
          <p:cNvSpPr txBox="1"/>
          <p:nvPr>
            <p:ph type="title"/>
          </p:nvPr>
        </p:nvSpPr>
        <p:spPr>
          <a:xfrm>
            <a:off x="387900" y="2164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Target Reach / Outreach</a:t>
            </a:r>
            <a:endParaRPr/>
          </a:p>
        </p:txBody>
      </p:sp>
      <p:sp>
        <p:nvSpPr>
          <p:cNvPr id="417" name="Google Shape;417;p55"/>
          <p:cNvSpPr txBox="1"/>
          <p:nvPr>
            <p:ph type="title"/>
          </p:nvPr>
        </p:nvSpPr>
        <p:spPr>
          <a:xfrm>
            <a:off x="387900" y="2218050"/>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Final Plan</a:t>
            </a:r>
            <a:endParaRPr/>
          </a:p>
        </p:txBody>
      </p:sp>
      <p:sp>
        <p:nvSpPr>
          <p:cNvPr id="418" name="Google Shape;418;p55"/>
          <p:cNvSpPr txBox="1"/>
          <p:nvPr>
            <p:ph type="title"/>
          </p:nvPr>
        </p:nvSpPr>
        <p:spPr>
          <a:xfrm>
            <a:off x="387900" y="4094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Monitor impact</a:t>
            </a:r>
            <a:endParaRPr/>
          </a:p>
        </p:txBody>
      </p:sp>
      <p:cxnSp>
        <p:nvCxnSpPr>
          <p:cNvPr id="419" name="Google Shape;419;p55"/>
          <p:cNvCxnSpPr>
            <a:stCxn id="416" idx="2"/>
          </p:cNvCxnSpPr>
          <p:nvPr/>
        </p:nvCxnSpPr>
        <p:spPr>
          <a:xfrm>
            <a:off x="4648200" y="923825"/>
            <a:ext cx="2400" cy="914100"/>
          </a:xfrm>
          <a:prstGeom prst="straightConnector1">
            <a:avLst/>
          </a:prstGeom>
          <a:noFill/>
          <a:ln cap="flat" cmpd="sng" w="9525">
            <a:solidFill>
              <a:schemeClr val="dk2"/>
            </a:solidFill>
            <a:prstDash val="solid"/>
            <a:round/>
            <a:headEnd len="med" w="med" type="none"/>
            <a:tailEnd len="med" w="med" type="triangle"/>
          </a:ln>
        </p:spPr>
      </p:cxnSp>
      <p:cxnSp>
        <p:nvCxnSpPr>
          <p:cNvPr id="420" name="Google Shape;420;p55"/>
          <p:cNvCxnSpPr>
            <a:stCxn id="418" idx="0"/>
          </p:cNvCxnSpPr>
          <p:nvPr/>
        </p:nvCxnSpPr>
        <p:spPr>
          <a:xfrm rot="10800000">
            <a:off x="4648200" y="3154125"/>
            <a:ext cx="0" cy="939900"/>
          </a:xfrm>
          <a:prstGeom prst="straightConnector1">
            <a:avLst/>
          </a:prstGeom>
          <a:noFill/>
          <a:ln cap="flat" cmpd="sng" w="9525">
            <a:solidFill>
              <a:schemeClr val="dk2"/>
            </a:solidFill>
            <a:prstDash val="solid"/>
            <a:round/>
            <a:headEnd len="med" w="med" type="none"/>
            <a:tailEnd len="med" w="med" type="triangle"/>
          </a:ln>
        </p:spPr>
      </p:cxnSp>
      <p:sp>
        <p:nvSpPr>
          <p:cNvPr id="421" name="Google Shape;421;p55"/>
          <p:cNvSpPr txBox="1"/>
          <p:nvPr>
            <p:ph type="title"/>
          </p:nvPr>
        </p:nvSpPr>
        <p:spPr>
          <a:xfrm>
            <a:off x="6687800" y="1102950"/>
            <a:ext cx="2403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Frequency of communication</a:t>
            </a:r>
            <a:endParaRPr/>
          </a:p>
        </p:txBody>
      </p:sp>
      <p:sp>
        <p:nvSpPr>
          <p:cNvPr id="422" name="Google Shape;422;p55"/>
          <p:cNvSpPr txBox="1"/>
          <p:nvPr>
            <p:ph type="title"/>
          </p:nvPr>
        </p:nvSpPr>
        <p:spPr>
          <a:xfrm>
            <a:off x="6100500" y="3154050"/>
            <a:ext cx="3137700" cy="707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GB" sz="2840"/>
              <a:t>Budget</a:t>
            </a:r>
            <a:endParaRPr sz="2840"/>
          </a:p>
        </p:txBody>
      </p:sp>
      <p:cxnSp>
        <p:nvCxnSpPr>
          <p:cNvPr id="423" name="Google Shape;423;p55"/>
          <p:cNvCxnSpPr/>
          <p:nvPr/>
        </p:nvCxnSpPr>
        <p:spPr>
          <a:xfrm flipH="1">
            <a:off x="5605300" y="1448825"/>
            <a:ext cx="811200" cy="530100"/>
          </a:xfrm>
          <a:prstGeom prst="straightConnector1">
            <a:avLst/>
          </a:prstGeom>
          <a:noFill/>
          <a:ln cap="flat" cmpd="sng" w="9525">
            <a:solidFill>
              <a:schemeClr val="dk2"/>
            </a:solidFill>
            <a:prstDash val="solid"/>
            <a:round/>
            <a:headEnd len="med" w="med" type="none"/>
            <a:tailEnd len="med" w="med" type="triangle"/>
          </a:ln>
        </p:spPr>
      </p:cxnSp>
      <p:cxnSp>
        <p:nvCxnSpPr>
          <p:cNvPr id="424" name="Google Shape;424;p55"/>
          <p:cNvCxnSpPr/>
          <p:nvPr/>
        </p:nvCxnSpPr>
        <p:spPr>
          <a:xfrm rot="10800000">
            <a:off x="5338500" y="3108325"/>
            <a:ext cx="986100" cy="426000"/>
          </a:xfrm>
          <a:prstGeom prst="straightConnector1">
            <a:avLst/>
          </a:prstGeom>
          <a:noFill/>
          <a:ln cap="flat" cmpd="sng" w="9525">
            <a:solidFill>
              <a:schemeClr val="dk2"/>
            </a:solidFill>
            <a:prstDash val="solid"/>
            <a:round/>
            <a:headEnd len="med" w="med" type="none"/>
            <a:tailEnd len="med" w="med" type="triangle"/>
          </a:ln>
        </p:spPr>
      </p:cxnSp>
      <p:sp>
        <p:nvSpPr>
          <p:cNvPr id="425" name="Google Shape;425;p55"/>
          <p:cNvSpPr txBox="1"/>
          <p:nvPr>
            <p:ph type="title"/>
          </p:nvPr>
        </p:nvSpPr>
        <p:spPr>
          <a:xfrm>
            <a:off x="83100" y="2878200"/>
            <a:ext cx="31377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Evaluate </a:t>
            </a:r>
            <a:endParaRPr/>
          </a:p>
          <a:p>
            <a:pPr indent="0" lvl="0" marL="0" rtl="0" algn="ctr">
              <a:spcBef>
                <a:spcPts val="0"/>
              </a:spcBef>
              <a:spcAft>
                <a:spcPts val="0"/>
              </a:spcAft>
              <a:buNone/>
            </a:pPr>
            <a:r>
              <a:rPr lang="en-GB"/>
              <a:t>Impact</a:t>
            </a:r>
            <a:endParaRPr/>
          </a:p>
        </p:txBody>
      </p:sp>
      <p:sp>
        <p:nvSpPr>
          <p:cNvPr id="426" name="Google Shape;426;p55"/>
          <p:cNvSpPr txBox="1"/>
          <p:nvPr>
            <p:ph type="title"/>
          </p:nvPr>
        </p:nvSpPr>
        <p:spPr>
          <a:xfrm>
            <a:off x="560550" y="1282038"/>
            <a:ext cx="21828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GB" sz="2640"/>
              <a:t>Implementation Plan</a:t>
            </a:r>
            <a:endParaRPr sz="2640"/>
          </a:p>
        </p:txBody>
      </p:sp>
      <p:cxnSp>
        <p:nvCxnSpPr>
          <p:cNvPr id="427" name="Google Shape;427;p55"/>
          <p:cNvCxnSpPr>
            <a:stCxn id="426" idx="3"/>
          </p:cNvCxnSpPr>
          <p:nvPr/>
        </p:nvCxnSpPr>
        <p:spPr>
          <a:xfrm>
            <a:off x="2743350" y="1635738"/>
            <a:ext cx="918600" cy="343200"/>
          </a:xfrm>
          <a:prstGeom prst="straightConnector1">
            <a:avLst/>
          </a:prstGeom>
          <a:noFill/>
          <a:ln cap="flat" cmpd="sng" w="9525">
            <a:solidFill>
              <a:schemeClr val="dk2"/>
            </a:solidFill>
            <a:prstDash val="solid"/>
            <a:round/>
            <a:headEnd len="med" w="med" type="none"/>
            <a:tailEnd len="med" w="med" type="triangle"/>
          </a:ln>
        </p:spPr>
      </p:cxnSp>
      <p:cxnSp>
        <p:nvCxnSpPr>
          <p:cNvPr id="428" name="Google Shape;428;p55"/>
          <p:cNvCxnSpPr/>
          <p:nvPr/>
        </p:nvCxnSpPr>
        <p:spPr>
          <a:xfrm flipH="1" rot="10800000">
            <a:off x="2698375" y="3128725"/>
            <a:ext cx="963600" cy="105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6"/>
          <p:cNvSpPr/>
          <p:nvPr/>
        </p:nvSpPr>
        <p:spPr>
          <a:xfrm>
            <a:off x="2870865" y="1774253"/>
            <a:ext cx="3351000" cy="2458500"/>
          </a:xfrm>
          <a:prstGeom prst="triangle">
            <a:avLst>
              <a:gd fmla="val 50000" name="adj"/>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6"/>
          <p:cNvSpPr txBox="1"/>
          <p:nvPr/>
        </p:nvSpPr>
        <p:spPr>
          <a:xfrm>
            <a:off x="3616266" y="3086970"/>
            <a:ext cx="1861200" cy="98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200">
                <a:solidFill>
                  <a:srgbClr val="1B786E"/>
                </a:solidFill>
                <a:latin typeface="Roboto"/>
                <a:ea typeface="Roboto"/>
                <a:cs typeface="Roboto"/>
                <a:sym typeface="Roboto"/>
              </a:rPr>
              <a:t>Execute the Plan</a:t>
            </a:r>
            <a:endParaRPr sz="1200">
              <a:solidFill>
                <a:srgbClr val="1B786E"/>
              </a:solidFill>
            </a:endParaRPr>
          </a:p>
        </p:txBody>
      </p:sp>
      <p:grpSp>
        <p:nvGrpSpPr>
          <p:cNvPr id="435" name="Google Shape;435;p56"/>
          <p:cNvGrpSpPr/>
          <p:nvPr/>
        </p:nvGrpSpPr>
        <p:grpSpPr>
          <a:xfrm>
            <a:off x="3421340" y="3860891"/>
            <a:ext cx="3158616" cy="970523"/>
            <a:chOff x="3698064" y="3159725"/>
            <a:chExt cx="2449869" cy="789043"/>
          </a:xfrm>
        </p:grpSpPr>
        <p:sp>
          <p:nvSpPr>
            <p:cNvPr id="436" name="Google Shape;436;p56"/>
            <p:cNvSpPr/>
            <p:nvPr/>
          </p:nvSpPr>
          <p:spPr>
            <a:xfrm rot="10800000">
              <a:off x="3698064" y="3575617"/>
              <a:ext cx="1740900" cy="125400"/>
            </a:xfrm>
            <a:prstGeom prst="rightArrow">
              <a:avLst>
                <a:gd fmla="val 25514" name="adj1"/>
                <a:gd fmla="val 64322" name="adj2"/>
              </a:avLst>
            </a:prstGeom>
            <a:solidFill>
              <a:srgbClr val="1D7E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6"/>
            <p:cNvSpPr txBox="1"/>
            <p:nvPr/>
          </p:nvSpPr>
          <p:spPr>
            <a:xfrm rot="620">
              <a:off x="3771608" y="3655818"/>
              <a:ext cx="1662900" cy="29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200">
                  <a:solidFill>
                    <a:srgbClr val="1D7E74"/>
                  </a:solidFill>
                  <a:latin typeface="Roboto"/>
                  <a:ea typeface="Roboto"/>
                  <a:cs typeface="Roboto"/>
                  <a:sym typeface="Roboto"/>
                </a:rPr>
                <a:t>Monitor Impact</a:t>
              </a:r>
              <a:endParaRPr sz="1200">
                <a:solidFill>
                  <a:srgbClr val="1D7E74"/>
                </a:solidFill>
              </a:endParaRPr>
            </a:p>
          </p:txBody>
        </p:sp>
        <p:sp>
          <p:nvSpPr>
            <p:cNvPr id="438" name="Google Shape;438;p56"/>
            <p:cNvSpPr/>
            <p:nvPr/>
          </p:nvSpPr>
          <p:spPr>
            <a:xfrm>
              <a:off x="5582733" y="3159725"/>
              <a:ext cx="565200" cy="565500"/>
            </a:xfrm>
            <a:prstGeom prst="ellipse">
              <a:avLst/>
            </a:prstGeom>
            <a:solidFill>
              <a:srgbClr val="1D7E74"/>
            </a:solidFill>
            <a:ln>
              <a:noFill/>
            </a:ln>
            <a:effectLst>
              <a:outerShdw blurRad="57150" rotWithShape="0" algn="bl" dir="5400000" dist="19050">
                <a:srgbClr val="212121">
                  <a:alpha val="3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Roboto Medium"/>
                  <a:ea typeface="Roboto Medium"/>
                  <a:cs typeface="Roboto Medium"/>
                  <a:sym typeface="Roboto Medium"/>
                </a:rPr>
                <a:t>02</a:t>
              </a:r>
              <a:endParaRPr sz="1200">
                <a:solidFill>
                  <a:srgbClr val="FFFFFF"/>
                </a:solidFill>
                <a:latin typeface="Roboto Medium"/>
                <a:ea typeface="Roboto Medium"/>
                <a:cs typeface="Roboto Medium"/>
                <a:sym typeface="Roboto Medium"/>
              </a:endParaRPr>
            </a:p>
          </p:txBody>
        </p:sp>
      </p:grpSp>
      <p:grpSp>
        <p:nvGrpSpPr>
          <p:cNvPr id="439" name="Google Shape;439;p56"/>
          <p:cNvGrpSpPr/>
          <p:nvPr/>
        </p:nvGrpSpPr>
        <p:grpSpPr>
          <a:xfrm>
            <a:off x="2564044" y="1851052"/>
            <a:ext cx="1611099" cy="2705403"/>
            <a:chOff x="3033133" y="1525710"/>
            <a:chExt cx="1249592" cy="2199515"/>
          </a:xfrm>
        </p:grpSpPr>
        <p:sp>
          <p:nvSpPr>
            <p:cNvPr id="440" name="Google Shape;440;p56"/>
            <p:cNvSpPr/>
            <p:nvPr/>
          </p:nvSpPr>
          <p:spPr>
            <a:xfrm rot="-3360517">
              <a:off x="2960437" y="2297046"/>
              <a:ext cx="1629676" cy="125310"/>
            </a:xfrm>
            <a:prstGeom prst="rightArrow">
              <a:avLst>
                <a:gd fmla="val 25514" name="adj1"/>
                <a:gd fmla="val 64322" name="adj2"/>
              </a:avLst>
            </a:prstGeom>
            <a:solidFill>
              <a:srgbClr val="24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6"/>
            <p:cNvSpPr txBox="1"/>
            <p:nvPr/>
          </p:nvSpPr>
          <p:spPr>
            <a:xfrm rot="-3365016">
              <a:off x="2786718" y="2151658"/>
              <a:ext cx="1664030" cy="292803"/>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200">
                  <a:solidFill>
                    <a:srgbClr val="249C90"/>
                  </a:solidFill>
                  <a:latin typeface="Roboto"/>
                  <a:ea typeface="Roboto"/>
                  <a:cs typeface="Roboto"/>
                  <a:sym typeface="Roboto"/>
                </a:rPr>
                <a:t>Evaluate Impact</a:t>
              </a:r>
              <a:endParaRPr sz="1200">
                <a:solidFill>
                  <a:srgbClr val="249C90"/>
                </a:solidFill>
              </a:endParaRPr>
            </a:p>
          </p:txBody>
        </p:sp>
        <p:sp>
          <p:nvSpPr>
            <p:cNvPr id="442" name="Google Shape;442;p56"/>
            <p:cNvSpPr/>
            <p:nvPr/>
          </p:nvSpPr>
          <p:spPr>
            <a:xfrm>
              <a:off x="3058183" y="3159725"/>
              <a:ext cx="565200" cy="565500"/>
            </a:xfrm>
            <a:prstGeom prst="ellipse">
              <a:avLst/>
            </a:prstGeom>
            <a:solidFill>
              <a:srgbClr val="249C90"/>
            </a:solidFill>
            <a:ln>
              <a:noFill/>
            </a:ln>
            <a:effectLst>
              <a:outerShdw blurRad="57150" rotWithShape="0" algn="bl" dir="5400000" dist="19050">
                <a:srgbClr val="212121">
                  <a:alpha val="3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Roboto Medium"/>
                  <a:ea typeface="Roboto Medium"/>
                  <a:cs typeface="Roboto Medium"/>
                  <a:sym typeface="Roboto Medium"/>
                </a:rPr>
                <a:t>03</a:t>
              </a:r>
              <a:endParaRPr sz="1200">
                <a:solidFill>
                  <a:srgbClr val="FFFFFF"/>
                </a:solidFill>
                <a:latin typeface="Roboto Medium"/>
                <a:ea typeface="Roboto Medium"/>
                <a:cs typeface="Roboto Medium"/>
                <a:sym typeface="Roboto Medium"/>
              </a:endParaRPr>
            </a:p>
          </p:txBody>
        </p:sp>
      </p:grpSp>
      <p:grpSp>
        <p:nvGrpSpPr>
          <p:cNvPr id="443" name="Google Shape;443;p56"/>
          <p:cNvGrpSpPr/>
          <p:nvPr/>
        </p:nvGrpSpPr>
        <p:grpSpPr>
          <a:xfrm>
            <a:off x="4182858" y="1448092"/>
            <a:ext cx="2278752" cy="2290257"/>
            <a:chOff x="4288708" y="1198100"/>
            <a:chExt cx="1767434" cy="1861998"/>
          </a:xfrm>
        </p:grpSpPr>
        <p:sp>
          <p:nvSpPr>
            <p:cNvPr id="444" name="Google Shape;444;p56"/>
            <p:cNvSpPr/>
            <p:nvPr/>
          </p:nvSpPr>
          <p:spPr>
            <a:xfrm rot="3420919">
              <a:off x="4575050" y="2300047"/>
              <a:ext cx="1581515" cy="125402"/>
            </a:xfrm>
            <a:prstGeom prst="rightArrow">
              <a:avLst>
                <a:gd fmla="val 25514" name="adj1"/>
                <a:gd fmla="val 64322" name="adj2"/>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6"/>
            <p:cNvSpPr/>
            <p:nvPr/>
          </p:nvSpPr>
          <p:spPr>
            <a:xfrm>
              <a:off x="4288708" y="1198100"/>
              <a:ext cx="565200" cy="565500"/>
            </a:xfrm>
            <a:prstGeom prst="ellipse">
              <a:avLst/>
            </a:prstGeom>
            <a:solidFill>
              <a:srgbClr val="155B54"/>
            </a:solidFill>
            <a:ln>
              <a:noFill/>
            </a:ln>
            <a:effectLst>
              <a:outerShdw blurRad="57150" rotWithShape="0" algn="bl" dir="5400000" dist="19050">
                <a:srgbClr val="212121">
                  <a:alpha val="3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Roboto Medium"/>
                  <a:ea typeface="Roboto Medium"/>
                  <a:cs typeface="Roboto Medium"/>
                  <a:sym typeface="Roboto Medium"/>
                </a:rPr>
                <a:t>01</a:t>
              </a:r>
              <a:endParaRPr sz="1200">
                <a:solidFill>
                  <a:srgbClr val="FFFFFF"/>
                </a:solidFill>
                <a:latin typeface="Roboto Medium"/>
                <a:ea typeface="Roboto Medium"/>
                <a:cs typeface="Roboto Medium"/>
                <a:sym typeface="Roboto Medium"/>
              </a:endParaRPr>
            </a:p>
          </p:txBody>
        </p:sp>
        <p:sp>
          <p:nvSpPr>
            <p:cNvPr id="446" name="Google Shape;446;p56"/>
            <p:cNvSpPr txBox="1"/>
            <p:nvPr/>
          </p:nvSpPr>
          <p:spPr>
            <a:xfrm rot="3420634">
              <a:off x="4640653" y="2101762"/>
              <a:ext cx="1673878" cy="292822"/>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100">
                  <a:solidFill>
                    <a:srgbClr val="155B54"/>
                  </a:solidFill>
                  <a:latin typeface="Roboto"/>
                  <a:ea typeface="Roboto"/>
                  <a:cs typeface="Roboto"/>
                  <a:sym typeface="Roboto"/>
                </a:rPr>
                <a:t>Conduct the campaign</a:t>
              </a:r>
              <a:endParaRPr sz="1100">
                <a:solidFill>
                  <a:srgbClr val="155B54"/>
                </a:solidFill>
              </a:endParaRPr>
            </a:p>
          </p:txBody>
        </p:sp>
      </p:grpSp>
      <p:sp>
        <p:nvSpPr>
          <p:cNvPr id="447" name="Google Shape;447;p5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rtl="0" algn="l">
              <a:spcBef>
                <a:spcPts val="0"/>
              </a:spcBef>
              <a:spcAft>
                <a:spcPts val="0"/>
              </a:spcAft>
              <a:buSzPct val="100000"/>
              <a:buChar char="●"/>
            </a:pPr>
            <a:r>
              <a:rPr lang="en-GB"/>
              <a:t>Implementation and Monitoring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Campaign Report</a:t>
            </a:r>
            <a:endParaRPr/>
          </a:p>
        </p:txBody>
      </p:sp>
      <p:sp>
        <p:nvSpPr>
          <p:cNvPr id="453" name="Google Shape;453;p5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1600"/>
              </a:spcAft>
              <a:buNone/>
            </a:pPr>
            <a:r>
              <a:rPr lang="en-GB" sz="1500">
                <a:solidFill>
                  <a:srgbClr val="000000"/>
                </a:solidFill>
              </a:rPr>
              <a:t>Campaign report will contain the final plan + communication design materials  and the below </a:t>
            </a:r>
            <a:endParaRPr sz="1500"/>
          </a:p>
        </p:txBody>
      </p:sp>
      <p:pic>
        <p:nvPicPr>
          <p:cNvPr id="454" name="Google Shape;454;p57"/>
          <p:cNvPicPr preferRelativeResize="0"/>
          <p:nvPr/>
        </p:nvPicPr>
        <p:blipFill>
          <a:blip r:embed="rId3">
            <a:alphaModFix/>
          </a:blip>
          <a:stretch>
            <a:fillRect/>
          </a:stretch>
        </p:blipFill>
        <p:spPr>
          <a:xfrm>
            <a:off x="1115188" y="1955575"/>
            <a:ext cx="6913625" cy="2809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58" title="2.6 Public Awareness Campaigns - Case study India">
            <a:hlinkClick r:id="rId3"/>
          </p:cNvPr>
          <p:cNvPicPr preferRelativeResize="0"/>
          <p:nvPr/>
        </p:nvPicPr>
        <p:blipFill>
          <a:blip r:embed="rId4">
            <a:alphaModFix/>
          </a:blip>
          <a:stretch>
            <a:fillRect/>
          </a:stretch>
        </p:blipFill>
        <p:spPr>
          <a:xfrm>
            <a:off x="474263" y="301738"/>
            <a:ext cx="5939425" cy="4454575"/>
          </a:xfrm>
          <a:prstGeom prst="rect">
            <a:avLst/>
          </a:prstGeom>
          <a:noFill/>
          <a:ln>
            <a:noFill/>
          </a:ln>
        </p:spPr>
      </p:pic>
      <p:sp>
        <p:nvSpPr>
          <p:cNvPr id="460" name="Google Shape;460;p58"/>
          <p:cNvSpPr txBox="1"/>
          <p:nvPr/>
        </p:nvSpPr>
        <p:spPr>
          <a:xfrm>
            <a:off x="6614600" y="2293200"/>
            <a:ext cx="2225700" cy="557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1600"/>
              </a:spcAft>
              <a:buNone/>
            </a:pPr>
            <a:r>
              <a:rPr lang="en-GB" sz="1100" u="sng">
                <a:solidFill>
                  <a:srgbClr val="1155CC"/>
                </a:solidFill>
                <a:latin typeface="Poppins"/>
                <a:ea typeface="Poppins"/>
                <a:cs typeface="Poppins"/>
                <a:sym typeface="Poppins"/>
                <a:hlinkClick r:id="rId5">
                  <a:extLst>
                    <a:ext uri="{A12FA001-AC4F-418D-AE19-62706E023703}">
                      <ahyp:hlinkClr val="tx"/>
                    </a:ext>
                  </a:extLst>
                </a:hlinkClick>
              </a:rPr>
              <a:t>https://www.youtube.com/watch?v=c3hgfVM0HIg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9"/>
          <p:cNvSpPr txBox="1"/>
          <p:nvPr>
            <p:ph type="title"/>
          </p:nvPr>
        </p:nvSpPr>
        <p:spPr>
          <a:xfrm>
            <a:off x="387900" y="10033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Questions?</a:t>
            </a:r>
            <a:endParaRPr/>
          </a:p>
        </p:txBody>
      </p:sp>
      <p:sp>
        <p:nvSpPr>
          <p:cNvPr id="466" name="Google Shape;466;p59"/>
          <p:cNvSpPr txBox="1"/>
          <p:nvPr>
            <p:ph type="title"/>
          </p:nvPr>
        </p:nvSpPr>
        <p:spPr>
          <a:xfrm>
            <a:off x="387900" y="32558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5</a:t>
            </a:r>
            <a:r>
              <a:rPr lang="en-GB"/>
              <a:t> MINS</a:t>
            </a:r>
            <a:endParaRPr/>
          </a:p>
        </p:txBody>
      </p:sp>
      <p:pic>
        <p:nvPicPr>
          <p:cNvPr id="467" name="Google Shape;467;p59"/>
          <p:cNvPicPr preferRelativeResize="0"/>
          <p:nvPr/>
        </p:nvPicPr>
        <p:blipFill>
          <a:blip r:embed="rId3">
            <a:alphaModFix/>
          </a:blip>
          <a:stretch>
            <a:fillRect/>
          </a:stretch>
        </p:blipFill>
        <p:spPr>
          <a:xfrm>
            <a:off x="4181575" y="1823562"/>
            <a:ext cx="933250" cy="13194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Create Your Own Campaign</a:t>
            </a:r>
            <a:endParaRPr/>
          </a:p>
        </p:txBody>
      </p:sp>
      <p:sp>
        <p:nvSpPr>
          <p:cNvPr id="473" name="Google Shape;473;p60"/>
          <p:cNvSpPr txBox="1"/>
          <p:nvPr/>
        </p:nvSpPr>
        <p:spPr>
          <a:xfrm>
            <a:off x="376025" y="1256225"/>
            <a:ext cx="8194200" cy="1523700"/>
          </a:xfrm>
          <a:prstGeom prst="rect">
            <a:avLst/>
          </a:prstGeom>
          <a:noFill/>
          <a:ln>
            <a:noFill/>
          </a:ln>
        </p:spPr>
        <p:txBody>
          <a:bodyPr anchorCtr="0" anchor="t" bIns="91425" lIns="91425" spcFirstLastPara="1" rIns="91425" wrap="square" tIns="91425">
            <a:spAutoFit/>
          </a:bodyPr>
          <a:lstStyle/>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Case </a:t>
            </a:r>
            <a:r>
              <a:rPr lang="en-GB" sz="1500">
                <a:latin typeface="Open Sans"/>
                <a:ea typeface="Open Sans"/>
                <a:cs typeface="Open Sans"/>
                <a:sym typeface="Open Sans"/>
              </a:rPr>
              <a:t>study</a:t>
            </a:r>
            <a:r>
              <a:rPr lang="en-GB" sz="1500">
                <a:latin typeface="Open Sans"/>
                <a:ea typeface="Open Sans"/>
                <a:cs typeface="Open Sans"/>
                <a:sym typeface="Open Sans"/>
              </a:rPr>
              <a:t> groups </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Create a awareness campaign for your case study</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Will not be able to execute the campaign to the target audience </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Steps that one needs to take till implementation of the campaign</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15 mins to fill these questions</a:t>
            </a:r>
            <a:endParaRPr b="1" sz="1500">
              <a:solidFill>
                <a:srgbClr val="212121"/>
              </a:solidFill>
              <a:latin typeface="Open Sans"/>
              <a:ea typeface="Open Sans"/>
              <a:cs typeface="Open Sans"/>
              <a:sym typeface="Open Sans"/>
            </a:endParaRPr>
          </a:p>
        </p:txBody>
      </p:sp>
      <p:sp>
        <p:nvSpPr>
          <p:cNvPr id="474" name="Google Shape;474;p60"/>
          <p:cNvSpPr txBox="1"/>
          <p:nvPr>
            <p:ph idx="1" type="body"/>
          </p:nvPr>
        </p:nvSpPr>
        <p:spPr>
          <a:xfrm>
            <a:off x="953225" y="2964875"/>
            <a:ext cx="7617000" cy="1719000"/>
          </a:xfrm>
          <a:prstGeom prst="rect">
            <a:avLst/>
          </a:prstGeom>
        </p:spPr>
        <p:txBody>
          <a:bodyPr anchorCtr="0" anchor="t" bIns="91425" lIns="91425" spcFirstLastPara="1" rIns="91425" wrap="square" tIns="91425">
            <a:noAutofit/>
          </a:bodyPr>
          <a:lstStyle/>
          <a:p>
            <a:pPr indent="-317500" lvl="0" marL="914400" rtl="0" algn="l">
              <a:lnSpc>
                <a:spcPct val="100000"/>
              </a:lnSpc>
              <a:spcBef>
                <a:spcPts val="1200"/>
              </a:spcBef>
              <a:spcAft>
                <a:spcPts val="0"/>
              </a:spcAft>
              <a:buClr>
                <a:schemeClr val="accent1"/>
              </a:buClr>
              <a:buSzPts val="1400"/>
              <a:buChar char="-"/>
            </a:pPr>
            <a:r>
              <a:rPr lang="en-GB" sz="1400">
                <a:solidFill>
                  <a:schemeClr val="accent1"/>
                </a:solidFill>
              </a:rPr>
              <a:t>Ground Analysis</a:t>
            </a:r>
            <a:endParaRPr sz="1400">
              <a:solidFill>
                <a:schemeClr val="accent1"/>
              </a:solidFill>
            </a:endParaRPr>
          </a:p>
          <a:p>
            <a:pPr indent="-317500" lvl="0" marL="914400" rtl="0" algn="l">
              <a:lnSpc>
                <a:spcPct val="100000"/>
              </a:lnSpc>
              <a:spcBef>
                <a:spcPts val="1200"/>
              </a:spcBef>
              <a:spcAft>
                <a:spcPts val="0"/>
              </a:spcAft>
              <a:buClr>
                <a:schemeClr val="accent1"/>
              </a:buClr>
              <a:buSzPts val="1400"/>
              <a:buChar char="-"/>
            </a:pPr>
            <a:r>
              <a:rPr lang="en-GB" sz="1400">
                <a:solidFill>
                  <a:schemeClr val="accent1"/>
                </a:solidFill>
              </a:rPr>
              <a:t>Target Audience (TA) Identification</a:t>
            </a:r>
            <a:endParaRPr sz="1400">
              <a:solidFill>
                <a:schemeClr val="accent1"/>
              </a:solidFill>
            </a:endParaRPr>
          </a:p>
          <a:p>
            <a:pPr indent="-317500" lvl="0" marL="914400" rtl="0" algn="l">
              <a:lnSpc>
                <a:spcPct val="100000"/>
              </a:lnSpc>
              <a:spcBef>
                <a:spcPts val="1200"/>
              </a:spcBef>
              <a:spcAft>
                <a:spcPts val="0"/>
              </a:spcAft>
              <a:buClr>
                <a:schemeClr val="accent1"/>
              </a:buClr>
              <a:buSzPts val="1400"/>
              <a:buChar char="-"/>
            </a:pPr>
            <a:r>
              <a:rPr lang="en-GB" sz="1400">
                <a:solidFill>
                  <a:schemeClr val="accent1"/>
                </a:solidFill>
              </a:rPr>
              <a:t>Define Goals &amp; Objective</a:t>
            </a:r>
            <a:endParaRPr sz="1400">
              <a:solidFill>
                <a:schemeClr val="accent1"/>
              </a:solidFill>
            </a:endParaRPr>
          </a:p>
          <a:p>
            <a:pPr indent="0" lvl="0" marL="0" rtl="0" algn="l">
              <a:lnSpc>
                <a:spcPct val="100000"/>
              </a:lnSpc>
              <a:spcBef>
                <a:spcPts val="1200"/>
              </a:spcBef>
              <a:spcAft>
                <a:spcPts val="1200"/>
              </a:spcAft>
              <a:buNone/>
            </a:pPr>
            <a:r>
              <a:t/>
            </a:r>
            <a:endParaRPr sz="1400">
              <a:solidFill>
                <a:schemeClr val="accen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1"/>
          <p:cNvSpPr txBox="1"/>
          <p:nvPr>
            <p:ph type="title"/>
          </p:nvPr>
        </p:nvSpPr>
        <p:spPr>
          <a:xfrm>
            <a:off x="311700" y="445025"/>
            <a:ext cx="4602000" cy="707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GB" sz="2000"/>
              <a:t>Ground Analysis</a:t>
            </a:r>
            <a:endParaRPr sz="2000"/>
          </a:p>
        </p:txBody>
      </p:sp>
      <p:sp>
        <p:nvSpPr>
          <p:cNvPr id="480" name="Google Shape;480;p61"/>
          <p:cNvSpPr txBox="1"/>
          <p:nvPr>
            <p:ph idx="1" type="body"/>
          </p:nvPr>
        </p:nvSpPr>
        <p:spPr>
          <a:xfrm>
            <a:off x="311700" y="909650"/>
            <a:ext cx="3344400" cy="15645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GB" sz="1200">
                <a:solidFill>
                  <a:srgbClr val="000000"/>
                </a:solidFill>
              </a:rPr>
              <a:t>Clear understanding of the problem with data as a backing</a:t>
            </a:r>
            <a:endParaRPr b="1" sz="1200">
              <a:solidFill>
                <a:srgbClr val="000000"/>
              </a:solidFill>
            </a:endParaRPr>
          </a:p>
          <a:p>
            <a:pPr indent="0" lvl="0" marL="0" rtl="0" algn="l">
              <a:lnSpc>
                <a:spcPct val="120000"/>
              </a:lnSpc>
              <a:spcBef>
                <a:spcPts val="0"/>
              </a:spcBef>
              <a:spcAft>
                <a:spcPts val="0"/>
              </a:spcAft>
              <a:buNone/>
            </a:pPr>
            <a:r>
              <a:t/>
            </a:r>
            <a:endParaRPr b="1" sz="1200">
              <a:solidFill>
                <a:srgbClr val="000000"/>
              </a:solidFill>
            </a:endParaRPr>
          </a:p>
          <a:p>
            <a:pPr indent="-304800" lvl="0" marL="457200" rtl="0" algn="l">
              <a:lnSpc>
                <a:spcPct val="120000"/>
              </a:lnSpc>
              <a:spcBef>
                <a:spcPts val="0"/>
              </a:spcBef>
              <a:spcAft>
                <a:spcPts val="0"/>
              </a:spcAft>
              <a:buClr>
                <a:srgbClr val="000000"/>
              </a:buClr>
              <a:buSzPts val="1200"/>
              <a:buChar char="-"/>
            </a:pPr>
            <a:r>
              <a:rPr lang="en-GB" sz="1200">
                <a:solidFill>
                  <a:srgbClr val="000000"/>
                </a:solidFill>
              </a:rPr>
              <a:t>Local perspectives and use materials reflecting the conditions of the local community</a:t>
            </a:r>
            <a:endParaRPr sz="1200">
              <a:solidFill>
                <a:srgbClr val="000000"/>
              </a:solidFill>
            </a:endParaRPr>
          </a:p>
          <a:p>
            <a:pPr indent="0" lvl="0" marL="0" rtl="0" algn="l">
              <a:lnSpc>
                <a:spcPct val="120000"/>
              </a:lnSpc>
              <a:spcBef>
                <a:spcPts val="0"/>
              </a:spcBef>
              <a:spcAft>
                <a:spcPts val="0"/>
              </a:spcAft>
              <a:buNone/>
            </a:pPr>
            <a:r>
              <a:t/>
            </a:r>
            <a:endParaRPr sz="1200">
              <a:solidFill>
                <a:srgbClr val="000000"/>
              </a:solidFill>
            </a:endParaRPr>
          </a:p>
        </p:txBody>
      </p:sp>
      <p:pic>
        <p:nvPicPr>
          <p:cNvPr id="481" name="Google Shape;481;p61"/>
          <p:cNvPicPr preferRelativeResize="0"/>
          <p:nvPr/>
        </p:nvPicPr>
        <p:blipFill>
          <a:blip r:embed="rId3">
            <a:alphaModFix/>
          </a:blip>
          <a:stretch>
            <a:fillRect/>
          </a:stretch>
        </p:blipFill>
        <p:spPr>
          <a:xfrm>
            <a:off x="3724600" y="1104075"/>
            <a:ext cx="1189226" cy="1189226"/>
          </a:xfrm>
          <a:prstGeom prst="rect">
            <a:avLst/>
          </a:prstGeom>
          <a:noFill/>
          <a:ln>
            <a:noFill/>
          </a:ln>
        </p:spPr>
      </p:pic>
      <p:sp>
        <p:nvSpPr>
          <p:cNvPr id="482" name="Google Shape;482;p61"/>
          <p:cNvSpPr txBox="1"/>
          <p:nvPr>
            <p:ph type="title"/>
          </p:nvPr>
        </p:nvSpPr>
        <p:spPr>
          <a:xfrm>
            <a:off x="5185950" y="542750"/>
            <a:ext cx="4868400" cy="366900"/>
          </a:xfrm>
          <a:prstGeom prst="rect">
            <a:avLst/>
          </a:prstGeom>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SzPts val="2000"/>
              <a:buChar char="●"/>
            </a:pPr>
            <a:r>
              <a:rPr lang="en-GB" sz="2000"/>
              <a:t>Target Audience (TA) Identification</a:t>
            </a:r>
            <a:endParaRPr sz="2000"/>
          </a:p>
        </p:txBody>
      </p:sp>
      <p:sp>
        <p:nvSpPr>
          <p:cNvPr id="483" name="Google Shape;483;p61"/>
          <p:cNvSpPr txBox="1"/>
          <p:nvPr>
            <p:ph idx="1" type="body"/>
          </p:nvPr>
        </p:nvSpPr>
        <p:spPr>
          <a:xfrm>
            <a:off x="5416675" y="1054850"/>
            <a:ext cx="2735700" cy="9093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GB" sz="1200">
                <a:solidFill>
                  <a:srgbClr val="000000"/>
                </a:solidFill>
              </a:rPr>
              <a:t>Who are you designing the campaign for - Primary/Secondary</a:t>
            </a:r>
            <a:endParaRPr b="1" sz="1200">
              <a:solidFill>
                <a:srgbClr val="000000"/>
              </a:solidFill>
            </a:endParaRPr>
          </a:p>
          <a:p>
            <a:pPr indent="0" lvl="0" marL="0" rtl="0" algn="l">
              <a:lnSpc>
                <a:spcPct val="120000"/>
              </a:lnSpc>
              <a:spcBef>
                <a:spcPts val="0"/>
              </a:spcBef>
              <a:spcAft>
                <a:spcPts val="0"/>
              </a:spcAft>
              <a:buNone/>
            </a:pPr>
            <a:r>
              <a:t/>
            </a:r>
            <a:endParaRPr sz="1200">
              <a:solidFill>
                <a:srgbClr val="000000"/>
              </a:solidFill>
            </a:endParaRPr>
          </a:p>
          <a:p>
            <a:pPr indent="-304800" lvl="0" marL="457200" rtl="0" algn="l">
              <a:lnSpc>
                <a:spcPct val="120000"/>
              </a:lnSpc>
              <a:spcBef>
                <a:spcPts val="0"/>
              </a:spcBef>
              <a:spcAft>
                <a:spcPts val="0"/>
              </a:spcAft>
              <a:buClr>
                <a:srgbClr val="000000"/>
              </a:buClr>
              <a:buSzPts val="1200"/>
              <a:buChar char="-"/>
            </a:pPr>
            <a:r>
              <a:rPr lang="en-GB" sz="1200">
                <a:solidFill>
                  <a:srgbClr val="000000"/>
                </a:solidFill>
              </a:rPr>
              <a:t>Decision makers, professionals, public </a:t>
            </a:r>
            <a:endParaRPr sz="1200">
              <a:solidFill>
                <a:srgbClr val="000000"/>
              </a:solidFill>
            </a:endParaRPr>
          </a:p>
          <a:p>
            <a:pPr indent="-304800" lvl="0" marL="457200" rtl="0" algn="l">
              <a:lnSpc>
                <a:spcPct val="120000"/>
              </a:lnSpc>
              <a:spcBef>
                <a:spcPts val="0"/>
              </a:spcBef>
              <a:spcAft>
                <a:spcPts val="0"/>
              </a:spcAft>
              <a:buClr>
                <a:srgbClr val="000000"/>
              </a:buClr>
              <a:buSzPts val="1200"/>
              <a:buChar char="-"/>
            </a:pPr>
            <a:r>
              <a:rPr lang="en-GB" sz="1200">
                <a:solidFill>
                  <a:srgbClr val="000000"/>
                </a:solidFill>
              </a:rPr>
              <a:t>individuals who are or could be affected by the problem identified</a:t>
            </a:r>
            <a:endParaRPr sz="1200">
              <a:solidFill>
                <a:srgbClr val="000000"/>
              </a:solidFill>
            </a:endParaRPr>
          </a:p>
        </p:txBody>
      </p:sp>
      <p:pic>
        <p:nvPicPr>
          <p:cNvPr id="484" name="Google Shape;484;p61"/>
          <p:cNvPicPr preferRelativeResize="0"/>
          <p:nvPr/>
        </p:nvPicPr>
        <p:blipFill rotWithShape="1">
          <a:blip r:embed="rId4">
            <a:alphaModFix/>
          </a:blip>
          <a:srcRect b="24053" l="0" r="53159" t="30088"/>
          <a:stretch/>
        </p:blipFill>
        <p:spPr>
          <a:xfrm>
            <a:off x="8088136" y="1285136"/>
            <a:ext cx="915089" cy="8135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Welcome</a:t>
            </a:r>
            <a:endParaRPr/>
          </a:p>
        </p:txBody>
      </p:sp>
      <p:sp>
        <p:nvSpPr>
          <p:cNvPr id="96" name="Google Shape;96;p1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Char char="●"/>
            </a:pPr>
            <a:r>
              <a:rPr lang="en-GB">
                <a:solidFill>
                  <a:srgbClr val="000000"/>
                </a:solidFill>
              </a:rPr>
              <a:t>Welcome to Day 6 of the Mentors Training Session</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Reminder to fill in Day 5 feedback form</a:t>
            </a:r>
            <a:endParaRPr>
              <a:solidFill>
                <a:srgbClr val="000000"/>
              </a:solidFill>
            </a:endParaRPr>
          </a:p>
          <a:p>
            <a:pPr indent="0" lvl="0" marL="0" rtl="0" algn="l">
              <a:spcBef>
                <a:spcPts val="1200"/>
              </a:spcBef>
              <a:spcAft>
                <a:spcPts val="1200"/>
              </a:spcAft>
              <a:buNone/>
            </a:pPr>
            <a:r>
              <a:t/>
            </a:r>
            <a:endParaRPr>
              <a:solidFill>
                <a:srgbClr val="000000"/>
              </a:solidFill>
            </a:endParaRPr>
          </a:p>
        </p:txBody>
      </p:sp>
      <p:pic>
        <p:nvPicPr>
          <p:cNvPr id="97" name="Google Shape;97;p17"/>
          <p:cNvPicPr preferRelativeResize="0"/>
          <p:nvPr/>
        </p:nvPicPr>
        <p:blipFill>
          <a:blip r:embed="rId3">
            <a:alphaModFix/>
          </a:blip>
          <a:stretch>
            <a:fillRect/>
          </a:stretch>
        </p:blipFill>
        <p:spPr>
          <a:xfrm>
            <a:off x="5924630" y="1266325"/>
            <a:ext cx="3494070" cy="41274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Define goals and objectives</a:t>
            </a:r>
            <a:endParaRPr/>
          </a:p>
        </p:txBody>
      </p:sp>
      <p:sp>
        <p:nvSpPr>
          <p:cNvPr id="490" name="Google Shape;490;p62"/>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lang="en-GB" sz="1500">
                <a:solidFill>
                  <a:srgbClr val="000000"/>
                </a:solidFill>
              </a:rPr>
              <a:t>Goals should also be objectively measurable so that it can be managed and evaluated in an effective way.</a:t>
            </a:r>
            <a:endParaRPr b="1" sz="1500">
              <a:solidFill>
                <a:srgbClr val="000000"/>
              </a:solidFill>
            </a:endParaRPr>
          </a:p>
          <a:p>
            <a:pPr indent="-323850" lvl="0" marL="457200" rtl="0" algn="l">
              <a:lnSpc>
                <a:spcPct val="100000"/>
              </a:lnSpc>
              <a:spcBef>
                <a:spcPts val="1200"/>
              </a:spcBef>
              <a:spcAft>
                <a:spcPts val="0"/>
              </a:spcAft>
              <a:buClr>
                <a:srgbClr val="000000"/>
              </a:buClr>
              <a:buSzPts val="1500"/>
              <a:buChar char="-"/>
            </a:pPr>
            <a:r>
              <a:rPr lang="en-GB" sz="1500">
                <a:solidFill>
                  <a:srgbClr val="000000"/>
                </a:solidFill>
              </a:rPr>
              <a:t>Help create a framework for the campaign</a:t>
            </a: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GB" sz="1500">
                <a:solidFill>
                  <a:srgbClr val="000000"/>
                </a:solidFill>
              </a:rPr>
              <a:t>For eg: Increase awareness of the benefits of the scheme amongst the beneficiaries by 90%</a:t>
            </a:r>
            <a:endParaRPr sz="1500">
              <a:solidFill>
                <a:srgbClr val="000000"/>
              </a:solidFill>
            </a:endParaRPr>
          </a:p>
        </p:txBody>
      </p:sp>
      <p:pic>
        <p:nvPicPr>
          <p:cNvPr id="491" name="Google Shape;491;p62"/>
          <p:cNvPicPr preferRelativeResize="0"/>
          <p:nvPr/>
        </p:nvPicPr>
        <p:blipFill rotWithShape="1">
          <a:blip r:embed="rId3">
            <a:alphaModFix/>
          </a:blip>
          <a:srcRect b="24552" l="48918" r="10668" t="29588"/>
          <a:stretch/>
        </p:blipFill>
        <p:spPr>
          <a:xfrm>
            <a:off x="7450575" y="3175825"/>
            <a:ext cx="1381725" cy="15679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grpSp>
        <p:nvGrpSpPr>
          <p:cNvPr id="496" name="Google Shape;496;p63"/>
          <p:cNvGrpSpPr/>
          <p:nvPr/>
        </p:nvGrpSpPr>
        <p:grpSpPr>
          <a:xfrm>
            <a:off x="74536" y="815898"/>
            <a:ext cx="5113064" cy="2646401"/>
            <a:chOff x="74536" y="815898"/>
            <a:chExt cx="5113064" cy="2646401"/>
          </a:xfrm>
        </p:grpSpPr>
        <p:grpSp>
          <p:nvGrpSpPr>
            <p:cNvPr id="497" name="Google Shape;497;p63"/>
            <p:cNvGrpSpPr/>
            <p:nvPr/>
          </p:nvGrpSpPr>
          <p:grpSpPr>
            <a:xfrm>
              <a:off x="74536" y="815898"/>
              <a:ext cx="2653314" cy="2646401"/>
              <a:chOff x="1293736" y="1158649"/>
              <a:chExt cx="2653314" cy="2646401"/>
            </a:xfrm>
          </p:grpSpPr>
          <p:sp>
            <p:nvSpPr>
              <p:cNvPr id="498" name="Google Shape;498;p63"/>
              <p:cNvSpPr/>
              <p:nvPr/>
            </p:nvSpPr>
            <p:spPr>
              <a:xfrm rot="2700000">
                <a:off x="2286374" y="1011412"/>
                <a:ext cx="561726" cy="3040276"/>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3"/>
              <p:cNvSpPr/>
              <p:nvPr/>
            </p:nvSpPr>
            <p:spPr>
              <a:xfrm>
                <a:off x="151075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944A1"/>
                    </a:solidFill>
                    <a:latin typeface="Roboto"/>
                    <a:ea typeface="Roboto"/>
                    <a:cs typeface="Roboto"/>
                    <a:sym typeface="Roboto"/>
                  </a:rPr>
                  <a:t>1</a:t>
                </a:r>
                <a:endParaRPr b="1" sz="1200">
                  <a:solidFill>
                    <a:srgbClr val="0944A1"/>
                  </a:solidFill>
                  <a:latin typeface="Roboto"/>
                  <a:ea typeface="Roboto"/>
                  <a:cs typeface="Roboto"/>
                  <a:sym typeface="Roboto"/>
                </a:endParaRPr>
              </a:p>
            </p:txBody>
          </p:sp>
          <p:sp>
            <p:nvSpPr>
              <p:cNvPr id="500" name="Google Shape;500;p63"/>
              <p:cNvSpPr txBox="1"/>
              <p:nvPr/>
            </p:nvSpPr>
            <p:spPr>
              <a:xfrm rot="-2700000">
                <a:off x="1436035" y="2083552"/>
                <a:ext cx="2778930" cy="393293"/>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GB" sz="1200">
                    <a:solidFill>
                      <a:srgbClr val="FFFFFF"/>
                    </a:solidFill>
                    <a:latin typeface="Roboto"/>
                    <a:ea typeface="Roboto"/>
                    <a:cs typeface="Roboto"/>
                    <a:sym typeface="Roboto"/>
                  </a:rPr>
                  <a:t>Campaign for our sample case</a:t>
                </a:r>
                <a:endParaRPr b="1" sz="800">
                  <a:solidFill>
                    <a:srgbClr val="FFFFFF"/>
                  </a:solidFill>
                  <a:latin typeface="Roboto"/>
                  <a:ea typeface="Roboto"/>
                  <a:cs typeface="Roboto"/>
                  <a:sym typeface="Roboto"/>
                </a:endParaRPr>
              </a:p>
            </p:txBody>
          </p:sp>
        </p:grpSp>
        <p:grpSp>
          <p:nvGrpSpPr>
            <p:cNvPr id="501" name="Google Shape;501;p63"/>
            <p:cNvGrpSpPr/>
            <p:nvPr/>
          </p:nvGrpSpPr>
          <p:grpSpPr>
            <a:xfrm>
              <a:off x="1137761" y="815898"/>
              <a:ext cx="2653314" cy="2646401"/>
              <a:chOff x="1293736" y="1158649"/>
              <a:chExt cx="2653314" cy="2646401"/>
            </a:xfrm>
          </p:grpSpPr>
          <p:sp>
            <p:nvSpPr>
              <p:cNvPr id="502" name="Google Shape;502;p63"/>
              <p:cNvSpPr/>
              <p:nvPr/>
            </p:nvSpPr>
            <p:spPr>
              <a:xfrm rot="2700000">
                <a:off x="2286374" y="1011412"/>
                <a:ext cx="561726" cy="3040276"/>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3"/>
              <p:cNvSpPr/>
              <p:nvPr/>
            </p:nvSpPr>
            <p:spPr>
              <a:xfrm>
                <a:off x="151075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944A1"/>
                    </a:solidFill>
                    <a:latin typeface="Roboto"/>
                    <a:ea typeface="Roboto"/>
                    <a:cs typeface="Roboto"/>
                    <a:sym typeface="Roboto"/>
                  </a:rPr>
                  <a:t>2</a:t>
                </a:r>
                <a:endParaRPr b="1" sz="1200">
                  <a:solidFill>
                    <a:srgbClr val="0944A1"/>
                  </a:solidFill>
                  <a:latin typeface="Roboto"/>
                  <a:ea typeface="Roboto"/>
                  <a:cs typeface="Roboto"/>
                  <a:sym typeface="Roboto"/>
                </a:endParaRPr>
              </a:p>
            </p:txBody>
          </p:sp>
          <p:sp>
            <p:nvSpPr>
              <p:cNvPr id="504" name="Google Shape;504;p63"/>
              <p:cNvSpPr txBox="1"/>
              <p:nvPr/>
            </p:nvSpPr>
            <p:spPr>
              <a:xfrm rot="-2700000">
                <a:off x="1436035" y="2083552"/>
                <a:ext cx="2778930" cy="393293"/>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GB" sz="1200">
                    <a:solidFill>
                      <a:srgbClr val="FFFFFF"/>
                    </a:solidFill>
                    <a:latin typeface="Roboto"/>
                    <a:ea typeface="Roboto"/>
                    <a:cs typeface="Roboto"/>
                    <a:sym typeface="Roboto"/>
                  </a:rPr>
                  <a:t>10 mins - all ideas on how to campaign</a:t>
                </a:r>
                <a:endParaRPr b="1" sz="1200">
                  <a:solidFill>
                    <a:srgbClr val="FFFFFF"/>
                  </a:solidFill>
                  <a:latin typeface="Roboto"/>
                  <a:ea typeface="Roboto"/>
                  <a:cs typeface="Roboto"/>
                  <a:sym typeface="Roboto"/>
                </a:endParaRPr>
              </a:p>
            </p:txBody>
          </p:sp>
        </p:grpSp>
        <p:grpSp>
          <p:nvGrpSpPr>
            <p:cNvPr id="505" name="Google Shape;505;p63"/>
            <p:cNvGrpSpPr/>
            <p:nvPr/>
          </p:nvGrpSpPr>
          <p:grpSpPr>
            <a:xfrm>
              <a:off x="2534286" y="815898"/>
              <a:ext cx="2653314" cy="2646401"/>
              <a:chOff x="1293736" y="1158649"/>
              <a:chExt cx="2653314" cy="2646401"/>
            </a:xfrm>
          </p:grpSpPr>
          <p:sp>
            <p:nvSpPr>
              <p:cNvPr id="506" name="Google Shape;506;p63"/>
              <p:cNvSpPr/>
              <p:nvPr/>
            </p:nvSpPr>
            <p:spPr>
              <a:xfrm rot="2700000">
                <a:off x="2286374" y="1011412"/>
                <a:ext cx="561726" cy="3040276"/>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3"/>
              <p:cNvSpPr/>
              <p:nvPr/>
            </p:nvSpPr>
            <p:spPr>
              <a:xfrm>
                <a:off x="151075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944A1"/>
                    </a:solidFill>
                    <a:latin typeface="Roboto"/>
                    <a:ea typeface="Roboto"/>
                    <a:cs typeface="Roboto"/>
                    <a:sym typeface="Roboto"/>
                  </a:rPr>
                  <a:t>3</a:t>
                </a:r>
                <a:endParaRPr b="1" sz="1200">
                  <a:solidFill>
                    <a:srgbClr val="0944A1"/>
                  </a:solidFill>
                  <a:latin typeface="Roboto"/>
                  <a:ea typeface="Roboto"/>
                  <a:cs typeface="Roboto"/>
                  <a:sym typeface="Roboto"/>
                </a:endParaRPr>
              </a:p>
            </p:txBody>
          </p:sp>
          <p:sp>
            <p:nvSpPr>
              <p:cNvPr id="508" name="Google Shape;508;p63"/>
              <p:cNvSpPr txBox="1"/>
              <p:nvPr/>
            </p:nvSpPr>
            <p:spPr>
              <a:xfrm rot="-2700000">
                <a:off x="1436035" y="2083552"/>
                <a:ext cx="2778930" cy="393293"/>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GB" sz="1200">
                    <a:solidFill>
                      <a:srgbClr val="FFFFFF"/>
                    </a:solidFill>
                    <a:latin typeface="Roboto"/>
                    <a:ea typeface="Roboto"/>
                    <a:cs typeface="Roboto"/>
                    <a:sym typeface="Roboto"/>
                  </a:rPr>
                  <a:t>Note down all ideas/don’t judge</a:t>
                </a:r>
                <a:endParaRPr b="1" sz="1200">
                  <a:solidFill>
                    <a:srgbClr val="FFFFFF"/>
                  </a:solidFill>
                  <a:latin typeface="Roboto"/>
                  <a:ea typeface="Roboto"/>
                  <a:cs typeface="Roboto"/>
                  <a:sym typeface="Roboto"/>
                </a:endParaRPr>
              </a:p>
            </p:txBody>
          </p:sp>
        </p:grpSp>
      </p:grpSp>
      <p:grpSp>
        <p:nvGrpSpPr>
          <p:cNvPr id="509" name="Google Shape;509;p63"/>
          <p:cNvGrpSpPr/>
          <p:nvPr/>
        </p:nvGrpSpPr>
        <p:grpSpPr>
          <a:xfrm>
            <a:off x="3729986" y="775949"/>
            <a:ext cx="5357339" cy="2726301"/>
            <a:chOff x="3729986" y="775949"/>
            <a:chExt cx="5357339" cy="2726301"/>
          </a:xfrm>
        </p:grpSpPr>
        <p:grpSp>
          <p:nvGrpSpPr>
            <p:cNvPr id="510" name="Google Shape;510;p63"/>
            <p:cNvGrpSpPr/>
            <p:nvPr/>
          </p:nvGrpSpPr>
          <p:grpSpPr>
            <a:xfrm>
              <a:off x="3729986" y="815898"/>
              <a:ext cx="2653314" cy="2646401"/>
              <a:chOff x="1293736" y="1158649"/>
              <a:chExt cx="2653314" cy="2646401"/>
            </a:xfrm>
          </p:grpSpPr>
          <p:sp>
            <p:nvSpPr>
              <p:cNvPr id="511" name="Google Shape;511;p63"/>
              <p:cNvSpPr/>
              <p:nvPr/>
            </p:nvSpPr>
            <p:spPr>
              <a:xfrm rot="2700000">
                <a:off x="2286374" y="1011412"/>
                <a:ext cx="561726" cy="3040276"/>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3"/>
              <p:cNvSpPr/>
              <p:nvPr/>
            </p:nvSpPr>
            <p:spPr>
              <a:xfrm>
                <a:off x="151075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944A1"/>
                    </a:solidFill>
                    <a:latin typeface="Roboto"/>
                    <a:ea typeface="Roboto"/>
                    <a:cs typeface="Roboto"/>
                    <a:sym typeface="Roboto"/>
                  </a:rPr>
                  <a:t>4</a:t>
                </a:r>
                <a:endParaRPr b="1" sz="1200">
                  <a:solidFill>
                    <a:srgbClr val="0944A1"/>
                  </a:solidFill>
                  <a:latin typeface="Roboto"/>
                  <a:ea typeface="Roboto"/>
                  <a:cs typeface="Roboto"/>
                  <a:sym typeface="Roboto"/>
                </a:endParaRPr>
              </a:p>
            </p:txBody>
          </p:sp>
          <p:sp>
            <p:nvSpPr>
              <p:cNvPr id="513" name="Google Shape;513;p63"/>
              <p:cNvSpPr txBox="1"/>
              <p:nvPr/>
            </p:nvSpPr>
            <p:spPr>
              <a:xfrm rot="-2700000">
                <a:off x="1436035" y="2083552"/>
                <a:ext cx="2778930" cy="393293"/>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GB" sz="1200">
                    <a:solidFill>
                      <a:srgbClr val="FFFFFF"/>
                    </a:solidFill>
                    <a:latin typeface="Roboto"/>
                    <a:ea typeface="Roboto"/>
                    <a:cs typeface="Roboto"/>
                    <a:sym typeface="Roboto"/>
                  </a:rPr>
                  <a:t>Constraints - what can you do?</a:t>
                </a:r>
                <a:endParaRPr b="1" sz="1200">
                  <a:solidFill>
                    <a:srgbClr val="FFFFFF"/>
                  </a:solidFill>
                  <a:latin typeface="Roboto"/>
                  <a:ea typeface="Roboto"/>
                  <a:cs typeface="Roboto"/>
                  <a:sym typeface="Roboto"/>
                </a:endParaRPr>
              </a:p>
            </p:txBody>
          </p:sp>
        </p:grpSp>
        <p:grpSp>
          <p:nvGrpSpPr>
            <p:cNvPr id="514" name="Google Shape;514;p63"/>
            <p:cNvGrpSpPr/>
            <p:nvPr/>
          </p:nvGrpSpPr>
          <p:grpSpPr>
            <a:xfrm>
              <a:off x="4907112" y="775949"/>
              <a:ext cx="2740238" cy="2726301"/>
              <a:chOff x="5669112" y="1383849"/>
              <a:chExt cx="2740238" cy="2726301"/>
            </a:xfrm>
          </p:grpSpPr>
          <p:sp>
            <p:nvSpPr>
              <p:cNvPr id="515" name="Google Shape;515;p63"/>
              <p:cNvSpPr/>
              <p:nvPr/>
            </p:nvSpPr>
            <p:spPr>
              <a:xfrm rot="2700000">
                <a:off x="6627204" y="1233111"/>
                <a:ext cx="797616" cy="3040276"/>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3"/>
              <p:cNvSpPr/>
              <p:nvPr/>
            </p:nvSpPr>
            <p:spPr>
              <a:xfrm>
                <a:off x="5973052" y="34305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944A1"/>
                    </a:solidFill>
                    <a:latin typeface="Roboto"/>
                    <a:ea typeface="Roboto"/>
                    <a:cs typeface="Roboto"/>
                    <a:sym typeface="Roboto"/>
                  </a:rPr>
                  <a:t>5</a:t>
                </a:r>
                <a:endParaRPr b="1" sz="1200">
                  <a:solidFill>
                    <a:srgbClr val="0944A1"/>
                  </a:solidFill>
                  <a:latin typeface="Roboto"/>
                  <a:ea typeface="Roboto"/>
                  <a:cs typeface="Roboto"/>
                  <a:sym typeface="Roboto"/>
                </a:endParaRPr>
              </a:p>
            </p:txBody>
          </p:sp>
          <p:sp>
            <p:nvSpPr>
              <p:cNvPr id="517" name="Google Shape;517;p63"/>
              <p:cNvSpPr txBox="1"/>
              <p:nvPr/>
            </p:nvSpPr>
            <p:spPr>
              <a:xfrm rot="-2700000">
                <a:off x="5898335" y="2308752"/>
                <a:ext cx="2778930" cy="393293"/>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GB" sz="1200">
                    <a:solidFill>
                      <a:srgbClr val="FFFFFF"/>
                    </a:solidFill>
                    <a:latin typeface="Roboto"/>
                    <a:ea typeface="Roboto"/>
                    <a:cs typeface="Roboto"/>
                    <a:sym typeface="Roboto"/>
                  </a:rPr>
                  <a:t>Think of messaging and medium with the constraints </a:t>
                </a:r>
                <a:endParaRPr sz="1100">
                  <a:solidFill>
                    <a:srgbClr val="212529"/>
                  </a:solidFill>
                  <a:highlight>
                    <a:srgbClr val="FFFFFF"/>
                  </a:highlight>
                  <a:latin typeface="Helvetica Neue"/>
                  <a:ea typeface="Helvetica Neue"/>
                  <a:cs typeface="Helvetica Neue"/>
                  <a:sym typeface="Helvetica Neue"/>
                </a:endParaRPr>
              </a:p>
            </p:txBody>
          </p:sp>
        </p:grpSp>
        <p:grpSp>
          <p:nvGrpSpPr>
            <p:cNvPr id="518" name="Google Shape;518;p63"/>
            <p:cNvGrpSpPr/>
            <p:nvPr/>
          </p:nvGrpSpPr>
          <p:grpSpPr>
            <a:xfrm>
              <a:off x="6434011" y="815898"/>
              <a:ext cx="2653314" cy="2646401"/>
              <a:chOff x="1293736" y="1158649"/>
              <a:chExt cx="2653314" cy="2646401"/>
            </a:xfrm>
          </p:grpSpPr>
          <p:sp>
            <p:nvSpPr>
              <p:cNvPr id="519" name="Google Shape;519;p63"/>
              <p:cNvSpPr/>
              <p:nvPr/>
            </p:nvSpPr>
            <p:spPr>
              <a:xfrm rot="2700000">
                <a:off x="2286374" y="1011412"/>
                <a:ext cx="561726" cy="3040276"/>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3"/>
              <p:cNvSpPr/>
              <p:nvPr/>
            </p:nvSpPr>
            <p:spPr>
              <a:xfrm>
                <a:off x="151075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944A1"/>
                    </a:solidFill>
                    <a:latin typeface="Roboto"/>
                    <a:ea typeface="Roboto"/>
                    <a:cs typeface="Roboto"/>
                    <a:sym typeface="Roboto"/>
                  </a:rPr>
                  <a:t>6</a:t>
                </a:r>
                <a:endParaRPr b="1" sz="1200">
                  <a:solidFill>
                    <a:srgbClr val="0944A1"/>
                  </a:solidFill>
                  <a:latin typeface="Roboto"/>
                  <a:ea typeface="Roboto"/>
                  <a:cs typeface="Roboto"/>
                  <a:sym typeface="Roboto"/>
                </a:endParaRPr>
              </a:p>
            </p:txBody>
          </p:sp>
          <p:sp>
            <p:nvSpPr>
              <p:cNvPr id="521" name="Google Shape;521;p63"/>
              <p:cNvSpPr txBox="1"/>
              <p:nvPr/>
            </p:nvSpPr>
            <p:spPr>
              <a:xfrm rot="-2700000">
                <a:off x="1436035" y="2083552"/>
                <a:ext cx="2778930"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b="1" lang="en-GB" sz="1200">
                    <a:solidFill>
                      <a:srgbClr val="FFFFFF"/>
                    </a:solidFill>
                    <a:latin typeface="Roboto"/>
                    <a:ea typeface="Roboto"/>
                    <a:cs typeface="Roboto"/>
                    <a:sym typeface="Roboto"/>
                  </a:rPr>
                  <a:t>Final campaign</a:t>
                </a:r>
                <a:endParaRPr sz="1100">
                  <a:solidFill>
                    <a:srgbClr val="212529"/>
                  </a:solidFill>
                  <a:highlight>
                    <a:srgbClr val="FFFFFF"/>
                  </a:highlight>
                  <a:latin typeface="Helvetica Neue"/>
                  <a:ea typeface="Helvetica Neue"/>
                  <a:cs typeface="Helvetica Neue"/>
                  <a:sym typeface="Helvetica Neue"/>
                </a:endParaRPr>
              </a:p>
            </p:txBody>
          </p:sp>
        </p:grpSp>
      </p:grpSp>
      <p:sp>
        <p:nvSpPr>
          <p:cNvPr id="522" name="Google Shape;522;p63"/>
          <p:cNvSpPr txBox="1"/>
          <p:nvPr>
            <p:ph type="title"/>
          </p:nvPr>
        </p:nvSpPr>
        <p:spPr>
          <a:xfrm>
            <a:off x="320631" y="3709050"/>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CREATE THE CAMPAIGN</a:t>
            </a:r>
            <a:endParaRPr/>
          </a:p>
        </p:txBody>
      </p:sp>
      <p:cxnSp>
        <p:nvCxnSpPr>
          <p:cNvPr id="523" name="Google Shape;523;p63"/>
          <p:cNvCxnSpPr/>
          <p:nvPr/>
        </p:nvCxnSpPr>
        <p:spPr>
          <a:xfrm rot="10800000">
            <a:off x="645531" y="3656250"/>
            <a:ext cx="78708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Design messages</a:t>
            </a:r>
            <a:endParaRPr/>
          </a:p>
        </p:txBody>
      </p:sp>
      <p:sp>
        <p:nvSpPr>
          <p:cNvPr id="529" name="Google Shape;529;p64"/>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b="1" lang="en-GB" sz="1500">
                <a:solidFill>
                  <a:srgbClr val="000000"/>
                </a:solidFill>
              </a:rPr>
              <a:t>What is the messaging.</a:t>
            </a:r>
            <a:endParaRPr b="1" sz="1500">
              <a:solidFill>
                <a:srgbClr val="000000"/>
              </a:solidFill>
            </a:endParaRPr>
          </a:p>
          <a:p>
            <a:pPr indent="-323850" lvl="0" marL="457200" rtl="0" algn="l">
              <a:lnSpc>
                <a:spcPct val="150000"/>
              </a:lnSpc>
              <a:spcBef>
                <a:spcPts val="1200"/>
              </a:spcBef>
              <a:spcAft>
                <a:spcPts val="0"/>
              </a:spcAft>
              <a:buClr>
                <a:srgbClr val="000000"/>
              </a:buClr>
              <a:buSzPts val="1500"/>
              <a:buChar char="-"/>
            </a:pPr>
            <a:r>
              <a:rPr lang="en-GB" sz="1500">
                <a:solidFill>
                  <a:srgbClr val="000000"/>
                </a:solidFill>
              </a:rPr>
              <a:t>Messaging should be different for different stakeholders</a:t>
            </a:r>
            <a:endParaRPr sz="1500">
              <a:solidFill>
                <a:srgbClr val="000000"/>
              </a:solidFill>
            </a:endParaRPr>
          </a:p>
          <a:p>
            <a:pPr indent="-323850" lvl="0" marL="457200" rtl="0" algn="l">
              <a:lnSpc>
                <a:spcPct val="150000"/>
              </a:lnSpc>
              <a:spcBef>
                <a:spcPts val="0"/>
              </a:spcBef>
              <a:spcAft>
                <a:spcPts val="0"/>
              </a:spcAft>
              <a:buClr>
                <a:srgbClr val="000000"/>
              </a:buClr>
              <a:buSzPts val="1500"/>
              <a:buChar char="-"/>
            </a:pPr>
            <a:r>
              <a:rPr b="1" lang="en-GB" sz="1500">
                <a:solidFill>
                  <a:schemeClr val="accent1"/>
                </a:solidFill>
              </a:rPr>
              <a:t>Salient, Effective, Goal oriented and Attractive</a:t>
            </a:r>
            <a:r>
              <a:rPr lang="en-GB" sz="1500">
                <a:solidFill>
                  <a:srgbClr val="000000"/>
                </a:solidFill>
              </a:rPr>
              <a:t> to the community you are working with</a:t>
            </a:r>
            <a:endParaRPr sz="1500">
              <a:solidFill>
                <a:srgbClr val="000000"/>
              </a:solidFill>
            </a:endParaRPr>
          </a:p>
          <a:p>
            <a:pPr indent="-323850" lvl="0" marL="457200" rtl="0" algn="l">
              <a:lnSpc>
                <a:spcPct val="150000"/>
              </a:lnSpc>
              <a:spcBef>
                <a:spcPts val="0"/>
              </a:spcBef>
              <a:spcAft>
                <a:spcPts val="0"/>
              </a:spcAft>
              <a:buClr>
                <a:srgbClr val="000000"/>
              </a:buClr>
              <a:buSzPts val="1500"/>
              <a:buChar char="-"/>
            </a:pPr>
            <a:r>
              <a:rPr lang="en-GB" sz="1500">
                <a:solidFill>
                  <a:srgbClr val="000000"/>
                </a:solidFill>
              </a:rPr>
              <a:t>How are you going to message it?</a:t>
            </a:r>
            <a:endParaRPr sz="1500">
              <a:solidFill>
                <a:srgbClr val="000000"/>
              </a:solidFill>
            </a:endParaRPr>
          </a:p>
        </p:txBody>
      </p:sp>
      <p:pic>
        <p:nvPicPr>
          <p:cNvPr id="530" name="Google Shape;530;p64"/>
          <p:cNvPicPr preferRelativeResize="0"/>
          <p:nvPr/>
        </p:nvPicPr>
        <p:blipFill rotWithShape="1">
          <a:blip r:embed="rId3">
            <a:alphaModFix/>
          </a:blip>
          <a:srcRect b="24552" l="48918" r="10668" t="29588"/>
          <a:stretch/>
        </p:blipFill>
        <p:spPr>
          <a:xfrm>
            <a:off x="7450575" y="3175825"/>
            <a:ext cx="1381725" cy="15679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5"/>
          <p:cNvSpPr txBox="1"/>
          <p:nvPr>
            <p:ph idx="1" type="body"/>
          </p:nvPr>
        </p:nvSpPr>
        <p:spPr>
          <a:xfrm>
            <a:off x="311700" y="675725"/>
            <a:ext cx="8520600" cy="38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chemeClr val="accent1"/>
                </a:solidFill>
                <a:highlight>
                  <a:srgbClr val="FFFFFF"/>
                </a:highlight>
              </a:rPr>
              <a:t>Points to keep in mind while designing the messaging for an IEC/Awareness Campaign</a:t>
            </a:r>
            <a:endParaRPr sz="1500">
              <a:solidFill>
                <a:srgbClr val="202124"/>
              </a:solidFill>
              <a:highlight>
                <a:srgbClr val="FFFFFF"/>
              </a:highlight>
              <a:latin typeface="Arial"/>
              <a:ea typeface="Arial"/>
              <a:cs typeface="Arial"/>
              <a:sym typeface="Arial"/>
            </a:endParaRPr>
          </a:p>
        </p:txBody>
      </p:sp>
      <p:sp>
        <p:nvSpPr>
          <p:cNvPr id="536" name="Google Shape;536;p65"/>
          <p:cNvSpPr txBox="1"/>
          <p:nvPr/>
        </p:nvSpPr>
        <p:spPr>
          <a:xfrm>
            <a:off x="311700" y="1495500"/>
            <a:ext cx="7211400" cy="2355000"/>
          </a:xfrm>
          <a:prstGeom prst="rect">
            <a:avLst/>
          </a:prstGeom>
          <a:noFill/>
          <a:ln>
            <a:noFill/>
          </a:ln>
        </p:spPr>
        <p:txBody>
          <a:bodyPr anchorCtr="0" anchor="t" bIns="91425" lIns="91425" spcFirstLastPara="1" rIns="91425" wrap="square" tIns="91425">
            <a:spAutoFit/>
          </a:bodyPr>
          <a:lstStyle/>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Ensure you have conducted prior research</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Convey clear message keeping audience in mind</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Use visuals which convey the message without words or with minimum usage of words</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Messaging has to be engaging, motivating, catchy and drive collective action</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Use materials which can be reused and not thrown</a:t>
            </a:r>
            <a:endParaRPr sz="1500">
              <a:latin typeface="Open Sans"/>
              <a:ea typeface="Open Sans"/>
              <a:cs typeface="Open Sans"/>
              <a:sym typeface="Open Sans"/>
            </a:endParaRPr>
          </a:p>
          <a:p>
            <a:pPr indent="-323850" lvl="0" marL="457200" rtl="0" algn="l">
              <a:lnSpc>
                <a:spcPct val="120000"/>
              </a:lnSpc>
              <a:spcBef>
                <a:spcPts val="0"/>
              </a:spcBef>
              <a:spcAft>
                <a:spcPts val="0"/>
              </a:spcAft>
              <a:buSzPts val="1500"/>
              <a:buFont typeface="Open Sans"/>
              <a:buChar char="●"/>
            </a:pPr>
            <a:r>
              <a:rPr lang="en-GB" sz="1500">
                <a:latin typeface="Open Sans"/>
                <a:ea typeface="Open Sans"/>
                <a:cs typeface="Open Sans"/>
                <a:sym typeface="Open Sans"/>
              </a:rPr>
              <a:t>Gain trust by using relevant sources information</a:t>
            </a:r>
            <a:endParaRPr sz="1500">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6"/>
          <p:cNvSpPr txBox="1"/>
          <p:nvPr>
            <p:ph idx="1" type="body"/>
          </p:nvPr>
        </p:nvSpPr>
        <p:spPr>
          <a:xfrm>
            <a:off x="433988" y="695750"/>
            <a:ext cx="2190900" cy="436500"/>
          </a:xfrm>
          <a:prstGeom prst="rect">
            <a:avLst/>
          </a:prstGeom>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GB" sz="1500">
                <a:solidFill>
                  <a:schemeClr val="accent1"/>
                </a:solidFill>
              </a:rPr>
              <a:t>Digital Channels</a:t>
            </a:r>
            <a:endParaRPr b="1" sz="1500">
              <a:solidFill>
                <a:schemeClr val="accent1"/>
              </a:solidFill>
            </a:endParaRPr>
          </a:p>
          <a:p>
            <a:pPr indent="0" lvl="0" marL="0" rtl="0" algn="ctr">
              <a:lnSpc>
                <a:spcPct val="120000"/>
              </a:lnSpc>
              <a:spcBef>
                <a:spcPts val="0"/>
              </a:spcBef>
              <a:spcAft>
                <a:spcPts val="0"/>
              </a:spcAft>
              <a:buNone/>
            </a:pPr>
            <a:r>
              <a:t/>
            </a:r>
            <a:endParaRPr sz="1500">
              <a:solidFill>
                <a:schemeClr val="accent1"/>
              </a:solidFill>
            </a:endParaRPr>
          </a:p>
        </p:txBody>
      </p:sp>
      <p:sp>
        <p:nvSpPr>
          <p:cNvPr id="542" name="Google Shape;542;p66"/>
          <p:cNvSpPr txBox="1"/>
          <p:nvPr/>
        </p:nvSpPr>
        <p:spPr>
          <a:xfrm>
            <a:off x="433988" y="1361875"/>
            <a:ext cx="2190900" cy="14775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GB" sz="1200">
                <a:latin typeface="Open Sans"/>
                <a:ea typeface="Open Sans"/>
                <a:cs typeface="Open Sans"/>
                <a:sym typeface="Open Sans"/>
              </a:rPr>
              <a:t>Website, social media platforms such as Twitter, Facebook, YouTube, Instagram, WhatsApp, automated Interactive Voice Response (IVR) services etc</a:t>
            </a:r>
            <a:endParaRPr sz="1200">
              <a:latin typeface="Open Sans"/>
              <a:ea typeface="Open Sans"/>
              <a:cs typeface="Open Sans"/>
              <a:sym typeface="Open Sans"/>
            </a:endParaRPr>
          </a:p>
        </p:txBody>
      </p:sp>
      <p:grpSp>
        <p:nvGrpSpPr>
          <p:cNvPr id="543" name="Google Shape;543;p66"/>
          <p:cNvGrpSpPr/>
          <p:nvPr/>
        </p:nvGrpSpPr>
        <p:grpSpPr>
          <a:xfrm>
            <a:off x="3164625" y="695750"/>
            <a:ext cx="2814750" cy="3336150"/>
            <a:chOff x="3164625" y="619550"/>
            <a:chExt cx="2814750" cy="3336150"/>
          </a:xfrm>
        </p:grpSpPr>
        <p:sp>
          <p:nvSpPr>
            <p:cNvPr id="544" name="Google Shape;544;p66"/>
            <p:cNvSpPr txBox="1"/>
            <p:nvPr/>
          </p:nvSpPr>
          <p:spPr>
            <a:xfrm>
              <a:off x="3164625" y="619550"/>
              <a:ext cx="2814600" cy="4155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Physical Channels</a:t>
              </a:r>
              <a:endParaRPr b="1" sz="1500">
                <a:solidFill>
                  <a:schemeClr val="accent1"/>
                </a:solidFill>
                <a:latin typeface="Open Sans"/>
                <a:ea typeface="Open Sans"/>
                <a:cs typeface="Open Sans"/>
                <a:sym typeface="Open Sans"/>
              </a:endParaRPr>
            </a:p>
          </p:txBody>
        </p:sp>
        <p:sp>
          <p:nvSpPr>
            <p:cNvPr id="545" name="Google Shape;545;p66"/>
            <p:cNvSpPr txBox="1"/>
            <p:nvPr/>
          </p:nvSpPr>
          <p:spPr>
            <a:xfrm>
              <a:off x="3164775" y="1369700"/>
              <a:ext cx="2814600" cy="25860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200">
                  <a:latin typeface="Open Sans"/>
                  <a:ea typeface="Open Sans"/>
                  <a:cs typeface="Open Sans"/>
                  <a:sym typeface="Open Sans"/>
                </a:rPr>
                <a:t>Electronic</a:t>
              </a:r>
              <a:r>
                <a:rPr lang="en-GB" sz="1200">
                  <a:latin typeface="Open Sans"/>
                  <a:ea typeface="Open Sans"/>
                  <a:cs typeface="Open Sans"/>
                  <a:sym typeface="Open Sans"/>
                </a:rPr>
                <a:t> (TV &amp; Radio),</a:t>
              </a:r>
              <a:endParaRPr sz="1200">
                <a:latin typeface="Open Sans"/>
                <a:ea typeface="Open Sans"/>
                <a:cs typeface="Open Sans"/>
                <a:sym typeface="Open Sans"/>
              </a:endParaRPr>
            </a:p>
            <a:p>
              <a:pPr indent="0" lvl="0" marL="0" rtl="0" algn="ctr">
                <a:lnSpc>
                  <a:spcPct val="120000"/>
                </a:lnSpc>
                <a:spcBef>
                  <a:spcPts val="0"/>
                </a:spcBef>
                <a:spcAft>
                  <a:spcPts val="0"/>
                </a:spcAft>
                <a:buNone/>
              </a:pPr>
              <a:r>
                <a:t/>
              </a:r>
              <a:endParaRPr b="1" sz="1200">
                <a:latin typeface="Open Sans"/>
                <a:ea typeface="Open Sans"/>
                <a:cs typeface="Open Sans"/>
                <a:sym typeface="Open Sans"/>
              </a:endParaRPr>
            </a:p>
            <a:p>
              <a:pPr indent="0" lvl="0" marL="0" rtl="0" algn="ctr">
                <a:lnSpc>
                  <a:spcPct val="120000"/>
                </a:lnSpc>
                <a:spcBef>
                  <a:spcPts val="0"/>
                </a:spcBef>
                <a:spcAft>
                  <a:spcPts val="0"/>
                </a:spcAft>
                <a:buNone/>
              </a:pPr>
              <a:r>
                <a:rPr b="1" lang="en-GB" sz="1200">
                  <a:latin typeface="Open Sans"/>
                  <a:ea typeface="Open Sans"/>
                  <a:cs typeface="Open Sans"/>
                  <a:sym typeface="Open Sans"/>
                </a:rPr>
                <a:t>Print</a:t>
              </a:r>
              <a:r>
                <a:rPr lang="en-GB" sz="1200">
                  <a:latin typeface="Open Sans"/>
                  <a:ea typeface="Open Sans"/>
                  <a:cs typeface="Open Sans"/>
                  <a:sym typeface="Open Sans"/>
                </a:rPr>
                <a:t> - Newspapers, Magazines, Advertorials</a:t>
              </a:r>
              <a:endParaRPr sz="1200">
                <a:latin typeface="Open Sans"/>
                <a:ea typeface="Open Sans"/>
                <a:cs typeface="Open Sans"/>
                <a:sym typeface="Open Sans"/>
              </a:endParaRPr>
            </a:p>
            <a:p>
              <a:pPr indent="0" lvl="0" marL="0" rtl="0" algn="ctr">
                <a:lnSpc>
                  <a:spcPct val="120000"/>
                </a:lnSpc>
                <a:spcBef>
                  <a:spcPts val="0"/>
                </a:spcBef>
                <a:spcAft>
                  <a:spcPts val="0"/>
                </a:spcAft>
                <a:buNone/>
              </a:pPr>
              <a:r>
                <a:t/>
              </a:r>
              <a:endParaRPr b="1" sz="1200">
                <a:latin typeface="Open Sans"/>
                <a:ea typeface="Open Sans"/>
                <a:cs typeface="Open Sans"/>
                <a:sym typeface="Open Sans"/>
              </a:endParaRPr>
            </a:p>
            <a:p>
              <a:pPr indent="0" lvl="0" marL="0" rtl="0" algn="ctr">
                <a:lnSpc>
                  <a:spcPct val="120000"/>
                </a:lnSpc>
                <a:spcBef>
                  <a:spcPts val="0"/>
                </a:spcBef>
                <a:spcAft>
                  <a:spcPts val="0"/>
                </a:spcAft>
                <a:buNone/>
              </a:pPr>
              <a:r>
                <a:rPr b="1" lang="en-GB" sz="1200">
                  <a:latin typeface="Open Sans"/>
                  <a:ea typeface="Open Sans"/>
                  <a:cs typeface="Open Sans"/>
                  <a:sym typeface="Open Sans"/>
                </a:rPr>
                <a:t>Outdoor</a:t>
              </a:r>
              <a:r>
                <a:rPr lang="en-GB" sz="1200">
                  <a:latin typeface="Open Sans"/>
                  <a:ea typeface="Open Sans"/>
                  <a:cs typeface="Open Sans"/>
                  <a:sym typeface="Open Sans"/>
                </a:rPr>
                <a:t> - hoardings, banners, kiosks, POS etc at hospitals, local haats, marketplaces, panchayats, government offices, and any other relevant public spaces</a:t>
              </a:r>
              <a:endParaRPr sz="1200">
                <a:latin typeface="Open Sans"/>
                <a:ea typeface="Open Sans"/>
                <a:cs typeface="Open Sans"/>
                <a:sym typeface="Open Sans"/>
              </a:endParaRPr>
            </a:p>
            <a:p>
              <a:pPr indent="0" lvl="0" marL="0" rtl="0" algn="ctr">
                <a:lnSpc>
                  <a:spcPct val="120000"/>
                </a:lnSpc>
                <a:spcBef>
                  <a:spcPts val="0"/>
                </a:spcBef>
                <a:spcAft>
                  <a:spcPts val="0"/>
                </a:spcAft>
                <a:buNone/>
              </a:pPr>
              <a:r>
                <a:t/>
              </a:r>
              <a:endParaRPr sz="1200">
                <a:latin typeface="Open Sans"/>
                <a:ea typeface="Open Sans"/>
                <a:cs typeface="Open Sans"/>
                <a:sym typeface="Open Sans"/>
              </a:endParaRPr>
            </a:p>
          </p:txBody>
        </p:sp>
      </p:grpSp>
      <p:grpSp>
        <p:nvGrpSpPr>
          <p:cNvPr id="546" name="Google Shape;546;p66"/>
          <p:cNvGrpSpPr/>
          <p:nvPr/>
        </p:nvGrpSpPr>
        <p:grpSpPr>
          <a:xfrm>
            <a:off x="6374825" y="695750"/>
            <a:ext cx="2640000" cy="1307250"/>
            <a:chOff x="6374825" y="619550"/>
            <a:chExt cx="2640000" cy="1307250"/>
          </a:xfrm>
        </p:grpSpPr>
        <p:sp>
          <p:nvSpPr>
            <p:cNvPr id="547" name="Google Shape;547;p66"/>
            <p:cNvSpPr txBox="1"/>
            <p:nvPr/>
          </p:nvSpPr>
          <p:spPr>
            <a:xfrm>
              <a:off x="6374825" y="619550"/>
              <a:ext cx="2640000" cy="692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Events or on </a:t>
              </a:r>
              <a:endParaRPr b="1" sz="1500">
                <a:solidFill>
                  <a:schemeClr val="accent1"/>
                </a:solidFill>
                <a:latin typeface="Open Sans"/>
                <a:ea typeface="Open Sans"/>
                <a:cs typeface="Open Sans"/>
                <a:sym typeface="Open Sans"/>
              </a:endParaRPr>
            </a:p>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ground campaigns </a:t>
              </a:r>
              <a:endParaRPr>
                <a:solidFill>
                  <a:schemeClr val="accent1"/>
                </a:solidFill>
              </a:endParaRPr>
            </a:p>
          </p:txBody>
        </p:sp>
        <p:sp>
          <p:nvSpPr>
            <p:cNvPr id="548" name="Google Shape;548;p66"/>
            <p:cNvSpPr txBox="1"/>
            <p:nvPr/>
          </p:nvSpPr>
          <p:spPr>
            <a:xfrm>
              <a:off x="6442175" y="1369700"/>
              <a:ext cx="2505300" cy="5571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GB" sz="1100">
                  <a:latin typeface="Helvetica Neue"/>
                  <a:ea typeface="Helvetica Neue"/>
                  <a:cs typeface="Helvetica Neue"/>
                  <a:sym typeface="Helvetica Neue"/>
                </a:rPr>
                <a:t>Events, workshops, street plays and conferences</a:t>
              </a:r>
              <a:r>
                <a:rPr b="1" lang="en-GB" sz="1100">
                  <a:latin typeface="Helvetica Neue"/>
                  <a:ea typeface="Helvetica Neue"/>
                  <a:cs typeface="Helvetica Neue"/>
                  <a:sym typeface="Helvetica Neue"/>
                </a:rPr>
                <a:t>.</a:t>
              </a:r>
              <a:endParaRPr sz="1200">
                <a:latin typeface="Open Sans"/>
                <a:ea typeface="Open Sans"/>
                <a:cs typeface="Open Sans"/>
                <a:sym typeface="Open Sans"/>
              </a:endParaRPr>
            </a:p>
          </p:txBody>
        </p:sp>
      </p:grpSp>
      <p:cxnSp>
        <p:nvCxnSpPr>
          <p:cNvPr id="549" name="Google Shape;549;p66"/>
          <p:cNvCxnSpPr/>
          <p:nvPr/>
        </p:nvCxnSpPr>
        <p:spPr>
          <a:xfrm>
            <a:off x="2878575" y="1207250"/>
            <a:ext cx="0" cy="2238900"/>
          </a:xfrm>
          <a:prstGeom prst="straightConnector1">
            <a:avLst/>
          </a:prstGeom>
          <a:noFill/>
          <a:ln cap="flat" cmpd="sng" w="9525">
            <a:solidFill>
              <a:schemeClr val="dk2"/>
            </a:solidFill>
            <a:prstDash val="solid"/>
            <a:round/>
            <a:headEnd len="med" w="med" type="none"/>
            <a:tailEnd len="med" w="med" type="none"/>
          </a:ln>
        </p:spPr>
      </p:cxnSp>
      <p:cxnSp>
        <p:nvCxnSpPr>
          <p:cNvPr id="550" name="Google Shape;550;p66"/>
          <p:cNvCxnSpPr/>
          <p:nvPr/>
        </p:nvCxnSpPr>
        <p:spPr>
          <a:xfrm>
            <a:off x="6374825" y="1207250"/>
            <a:ext cx="0" cy="2238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7"/>
          <p:cNvSpPr txBox="1"/>
          <p:nvPr/>
        </p:nvSpPr>
        <p:spPr>
          <a:xfrm>
            <a:off x="393125" y="495650"/>
            <a:ext cx="8202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200">
              <a:solidFill>
                <a:srgbClr val="212529"/>
              </a:solidFill>
              <a:highlight>
                <a:srgbClr val="FFFFFF"/>
              </a:highlight>
              <a:latin typeface="Open Sans"/>
              <a:ea typeface="Open Sans"/>
              <a:cs typeface="Open Sans"/>
              <a:sym typeface="Open Sans"/>
            </a:endParaRPr>
          </a:p>
        </p:txBody>
      </p:sp>
      <p:pic>
        <p:nvPicPr>
          <p:cNvPr id="556" name="Google Shape;556;p67"/>
          <p:cNvPicPr preferRelativeResize="0"/>
          <p:nvPr/>
        </p:nvPicPr>
        <p:blipFill rotWithShape="1">
          <a:blip r:embed="rId3">
            <a:alphaModFix/>
          </a:blip>
          <a:srcRect b="6430" l="7765" r="11680" t="9295"/>
          <a:stretch/>
        </p:blipFill>
        <p:spPr>
          <a:xfrm>
            <a:off x="2993237" y="668700"/>
            <a:ext cx="3307226" cy="3348899"/>
          </a:xfrm>
          <a:prstGeom prst="rect">
            <a:avLst/>
          </a:prstGeom>
          <a:noFill/>
          <a:ln>
            <a:noFill/>
          </a:ln>
        </p:spPr>
      </p:pic>
      <p:sp>
        <p:nvSpPr>
          <p:cNvPr id="557" name="Google Shape;557;p67"/>
          <p:cNvSpPr txBox="1"/>
          <p:nvPr/>
        </p:nvSpPr>
        <p:spPr>
          <a:xfrm>
            <a:off x="3146838" y="4053575"/>
            <a:ext cx="3000000" cy="692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GB" sz="1500">
                <a:solidFill>
                  <a:schemeClr val="accent1"/>
                </a:solidFill>
                <a:latin typeface="Open Sans"/>
                <a:ea typeface="Open Sans"/>
                <a:cs typeface="Open Sans"/>
                <a:sym typeface="Open Sans"/>
              </a:rPr>
              <a:t>Great Minds at Work - 30 mins</a:t>
            </a:r>
            <a:endParaRPr b="1" sz="1500">
              <a:solidFill>
                <a:schemeClr val="accent1"/>
              </a:solidFill>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68"/>
          <p:cNvSpPr txBox="1"/>
          <p:nvPr/>
        </p:nvSpPr>
        <p:spPr>
          <a:xfrm>
            <a:off x="393125" y="495650"/>
            <a:ext cx="8202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200">
              <a:solidFill>
                <a:srgbClr val="212529"/>
              </a:solidFill>
              <a:highlight>
                <a:srgbClr val="FFFFFF"/>
              </a:highlight>
              <a:latin typeface="Open Sans"/>
              <a:ea typeface="Open Sans"/>
              <a:cs typeface="Open Sans"/>
              <a:sym typeface="Open Sans"/>
            </a:endParaRPr>
          </a:p>
        </p:txBody>
      </p:sp>
      <p:pic>
        <p:nvPicPr>
          <p:cNvPr id="563" name="Google Shape;563;p68"/>
          <p:cNvPicPr preferRelativeResize="0"/>
          <p:nvPr/>
        </p:nvPicPr>
        <p:blipFill rotWithShape="1">
          <a:blip r:embed="rId3">
            <a:alphaModFix/>
          </a:blip>
          <a:srcRect b="17423" l="0" r="0" t="0"/>
          <a:stretch/>
        </p:blipFill>
        <p:spPr>
          <a:xfrm>
            <a:off x="2679075" y="946525"/>
            <a:ext cx="3785850" cy="3250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9"/>
          <p:cNvSpPr txBox="1"/>
          <p:nvPr>
            <p:ph type="title"/>
          </p:nvPr>
        </p:nvSpPr>
        <p:spPr>
          <a:xfrm>
            <a:off x="387900" y="10033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BREAK</a:t>
            </a:r>
            <a:endParaRPr/>
          </a:p>
        </p:txBody>
      </p:sp>
      <p:sp>
        <p:nvSpPr>
          <p:cNvPr id="569" name="Google Shape;569;p69"/>
          <p:cNvSpPr txBox="1"/>
          <p:nvPr>
            <p:ph type="title"/>
          </p:nvPr>
        </p:nvSpPr>
        <p:spPr>
          <a:xfrm>
            <a:off x="387900" y="32558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60 MINS</a:t>
            </a:r>
            <a:endParaRPr/>
          </a:p>
        </p:txBody>
      </p:sp>
      <p:pic>
        <p:nvPicPr>
          <p:cNvPr id="570" name="Google Shape;570;p69"/>
          <p:cNvPicPr preferRelativeResize="0"/>
          <p:nvPr/>
        </p:nvPicPr>
        <p:blipFill>
          <a:blip r:embed="rId3">
            <a:alphaModFix/>
          </a:blip>
          <a:stretch>
            <a:fillRect/>
          </a:stretch>
        </p:blipFill>
        <p:spPr>
          <a:xfrm>
            <a:off x="4181575" y="1823562"/>
            <a:ext cx="933250" cy="13194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Session 3</a:t>
            </a:r>
            <a:endParaRPr/>
          </a:p>
        </p:txBody>
      </p:sp>
      <p:sp>
        <p:nvSpPr>
          <p:cNvPr id="576" name="Google Shape;576;p70"/>
          <p:cNvSpPr txBox="1"/>
          <p:nvPr>
            <p:ph idx="1" type="body"/>
          </p:nvPr>
        </p:nvSpPr>
        <p:spPr>
          <a:xfrm>
            <a:off x="391550" y="1266325"/>
            <a:ext cx="8440800" cy="2004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000000"/>
                </a:solidFill>
              </a:rPr>
              <a:t>Group sharing of Campaign creation</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GB">
                <a:solidFill>
                  <a:srgbClr val="000000"/>
                </a:solidFill>
              </a:rPr>
              <a:t>Activity on shortlisting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GB">
                <a:solidFill>
                  <a:srgbClr val="000000"/>
                </a:solidFill>
              </a:rPr>
              <a:t>Tools required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GB">
                <a:solidFill>
                  <a:srgbClr val="000000"/>
                </a:solidFill>
              </a:rPr>
              <a:t>Week 3-7 and Design Thinking</a:t>
            </a:r>
            <a:endParaRPr>
              <a:solidFill>
                <a:srgbClr val="000000"/>
              </a:solidFill>
            </a:endParaRPr>
          </a:p>
        </p:txBody>
      </p:sp>
      <p:pic>
        <p:nvPicPr>
          <p:cNvPr id="577" name="Google Shape;577;p70"/>
          <p:cNvPicPr preferRelativeResize="0"/>
          <p:nvPr/>
        </p:nvPicPr>
        <p:blipFill>
          <a:blip r:embed="rId3">
            <a:alphaModFix/>
          </a:blip>
          <a:stretch>
            <a:fillRect/>
          </a:stretch>
        </p:blipFill>
        <p:spPr>
          <a:xfrm>
            <a:off x="391550" y="3556975"/>
            <a:ext cx="933250" cy="1319425"/>
          </a:xfrm>
          <a:prstGeom prst="rect">
            <a:avLst/>
          </a:prstGeom>
          <a:noFill/>
          <a:ln>
            <a:noFill/>
          </a:ln>
        </p:spPr>
      </p:pic>
      <p:sp>
        <p:nvSpPr>
          <p:cNvPr id="578" name="Google Shape;578;p70"/>
          <p:cNvSpPr txBox="1"/>
          <p:nvPr>
            <p:ph type="title"/>
          </p:nvPr>
        </p:nvSpPr>
        <p:spPr>
          <a:xfrm>
            <a:off x="1324800" y="4003088"/>
            <a:ext cx="1280100" cy="42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000"/>
              <a:t>105</a:t>
            </a:r>
            <a:r>
              <a:rPr lang="en-GB" sz="2000"/>
              <a:t> mins</a:t>
            </a:r>
            <a:endParaRPr sz="20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Welcome Back</a:t>
            </a:r>
            <a:endParaRPr/>
          </a:p>
        </p:txBody>
      </p:sp>
      <p:sp>
        <p:nvSpPr>
          <p:cNvPr id="584" name="Google Shape;584;p71"/>
          <p:cNvSpPr txBox="1"/>
          <p:nvPr/>
        </p:nvSpPr>
        <p:spPr>
          <a:xfrm>
            <a:off x="416000" y="3978350"/>
            <a:ext cx="7449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b="1" sz="1500">
              <a:latin typeface="Open Sans"/>
              <a:ea typeface="Open Sans"/>
              <a:cs typeface="Open Sans"/>
              <a:sym typeface="Open Sans"/>
            </a:endParaRPr>
          </a:p>
        </p:txBody>
      </p:sp>
      <p:sp>
        <p:nvSpPr>
          <p:cNvPr id="585" name="Google Shape;585;p71"/>
          <p:cNvSpPr txBox="1"/>
          <p:nvPr/>
        </p:nvSpPr>
        <p:spPr>
          <a:xfrm>
            <a:off x="416000" y="1110950"/>
            <a:ext cx="7783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t/>
            </a:r>
            <a:endParaRPr sz="1500">
              <a:latin typeface="Open Sans"/>
              <a:ea typeface="Open Sans"/>
              <a:cs typeface="Open Sans"/>
              <a:sym typeface="Open Sans"/>
            </a:endParaRPr>
          </a:p>
        </p:txBody>
      </p:sp>
      <p:pic>
        <p:nvPicPr>
          <p:cNvPr id="586" name="Google Shape;586;p71"/>
          <p:cNvPicPr preferRelativeResize="0"/>
          <p:nvPr/>
        </p:nvPicPr>
        <p:blipFill>
          <a:blip r:embed="rId3">
            <a:alphaModFix/>
          </a:blip>
          <a:stretch>
            <a:fillRect/>
          </a:stretch>
        </p:blipFill>
        <p:spPr>
          <a:xfrm>
            <a:off x="6625699" y="2571750"/>
            <a:ext cx="2243575" cy="2324026"/>
          </a:xfrm>
          <a:prstGeom prst="rect">
            <a:avLst/>
          </a:prstGeom>
          <a:noFill/>
          <a:ln>
            <a:noFill/>
          </a:ln>
        </p:spPr>
      </p:pic>
      <p:sp>
        <p:nvSpPr>
          <p:cNvPr id="587" name="Google Shape;587;p71"/>
          <p:cNvSpPr txBox="1"/>
          <p:nvPr>
            <p:ph idx="1" type="body"/>
          </p:nvPr>
        </p:nvSpPr>
        <p:spPr>
          <a:xfrm>
            <a:off x="311700" y="1266325"/>
            <a:ext cx="8520600" cy="10560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rPr>
              <a:t>Let’s begin sharing our amazing work</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Each team has to mention </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2 teams to give them 2 things you really liked about their presentation </a:t>
            </a:r>
            <a:endParaRPr sz="1500">
              <a:solidFill>
                <a:srgbClr val="000000"/>
              </a:solidFill>
            </a:endParaRPr>
          </a:p>
          <a:p>
            <a:pPr indent="0" lvl="0" marL="457200" rtl="0" algn="l">
              <a:lnSpc>
                <a:spcPct val="120000"/>
              </a:lnSpc>
              <a:spcBef>
                <a:spcPts val="0"/>
              </a:spcBef>
              <a:spcAft>
                <a:spcPts val="0"/>
              </a:spcAft>
              <a:buNone/>
            </a:pPr>
            <a:r>
              <a:t/>
            </a:r>
            <a:endParaRPr sz="1500">
              <a:solidFill>
                <a:srgbClr val="000000"/>
              </a:solidFill>
            </a:endParaRPr>
          </a:p>
          <a:p>
            <a:pPr indent="0" lvl="0" marL="0" rtl="0" algn="l">
              <a:lnSpc>
                <a:spcPct val="120000"/>
              </a:lnSpc>
              <a:spcBef>
                <a:spcPts val="0"/>
              </a:spcBef>
              <a:spcAft>
                <a:spcPts val="0"/>
              </a:spcAft>
              <a:buNone/>
            </a:pPr>
            <a:r>
              <a:rPr b="1" lang="en-GB" sz="1500">
                <a:solidFill>
                  <a:schemeClr val="accent5"/>
                </a:solidFill>
              </a:rPr>
              <a:t>Ground Analysis </a:t>
            </a:r>
            <a:br>
              <a:rPr b="1" lang="en-GB" sz="1500">
                <a:solidFill>
                  <a:schemeClr val="accent5"/>
                </a:solidFill>
              </a:rPr>
            </a:br>
            <a:r>
              <a:rPr b="1" lang="en-GB" sz="1500">
                <a:solidFill>
                  <a:schemeClr val="accent5"/>
                </a:solidFill>
              </a:rPr>
              <a:t>Target Audience (TA) Identification</a:t>
            </a:r>
            <a:br>
              <a:rPr b="1" lang="en-GB" sz="1500">
                <a:solidFill>
                  <a:schemeClr val="accent5"/>
                </a:solidFill>
              </a:rPr>
            </a:br>
            <a:r>
              <a:rPr b="1" lang="en-GB" sz="1500">
                <a:solidFill>
                  <a:schemeClr val="accent5"/>
                </a:solidFill>
              </a:rPr>
              <a:t>Define Goals &amp; Objective</a:t>
            </a:r>
            <a:br>
              <a:rPr b="1" lang="en-GB" sz="1500">
                <a:solidFill>
                  <a:schemeClr val="accent5"/>
                </a:solidFill>
              </a:rPr>
            </a:br>
            <a:r>
              <a:rPr b="1" lang="en-GB" sz="1500">
                <a:solidFill>
                  <a:schemeClr val="accent5"/>
                </a:solidFill>
              </a:rPr>
              <a:t>Design Messages</a:t>
            </a:r>
            <a:br>
              <a:rPr b="1" lang="en-GB" sz="1500">
                <a:solidFill>
                  <a:schemeClr val="accent5"/>
                </a:solidFill>
              </a:rPr>
            </a:br>
            <a:r>
              <a:rPr b="1" lang="en-GB" sz="1500">
                <a:solidFill>
                  <a:schemeClr val="accent5"/>
                </a:solidFill>
              </a:rPr>
              <a:t>Choosing Channel/Medium of Communication </a:t>
            </a:r>
            <a:endParaRPr b="1" sz="1500">
              <a:solidFill>
                <a:schemeClr val="accent5"/>
              </a:solidFill>
            </a:endParaRPr>
          </a:p>
          <a:p>
            <a:pPr indent="0" lvl="0" marL="0" rtl="0" algn="l">
              <a:lnSpc>
                <a:spcPct val="120000"/>
              </a:lnSpc>
              <a:spcBef>
                <a:spcPts val="0"/>
              </a:spcBef>
              <a:spcAft>
                <a:spcPts val="0"/>
              </a:spcAft>
              <a:buNone/>
            </a:pPr>
            <a:r>
              <a:rPr b="1" lang="en-GB" sz="1500">
                <a:solidFill>
                  <a:schemeClr val="accent5"/>
                </a:solidFill>
              </a:rPr>
              <a:t>And present their campaign</a:t>
            </a:r>
            <a:r>
              <a:rPr lang="en-GB" sz="1500">
                <a:solidFill>
                  <a:srgbClr val="000000"/>
                </a:solidFill>
              </a:rPr>
              <a:t> </a:t>
            </a:r>
            <a:endParaRPr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a:p>
            <a:pPr indent="0" lvl="0" marL="0" rtl="0" algn="l">
              <a:lnSpc>
                <a:spcPct val="120000"/>
              </a:lnSpc>
              <a:spcBef>
                <a:spcPts val="0"/>
              </a:spcBef>
              <a:spcAft>
                <a:spcPts val="0"/>
              </a:spcAft>
              <a:buNone/>
            </a:pPr>
            <a:r>
              <a:t/>
            </a:r>
            <a:endParaRPr sz="1500">
              <a:solidFill>
                <a:srgbClr val="212529"/>
              </a:solidFill>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Energiser - Hands of Power </a:t>
            </a:r>
            <a:endParaRPr b="0" sz="2200">
              <a:solidFill>
                <a:srgbClr val="1155CC"/>
              </a:solidFill>
            </a:endParaRPr>
          </a:p>
        </p:txBody>
      </p:sp>
      <p:sp>
        <p:nvSpPr>
          <p:cNvPr id="103" name="Google Shape;103;p1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17500" lvl="0" marL="457200" rtl="0" algn="l">
              <a:lnSpc>
                <a:spcPct val="120000"/>
              </a:lnSpc>
              <a:spcBef>
                <a:spcPts val="0"/>
              </a:spcBef>
              <a:spcAft>
                <a:spcPts val="0"/>
              </a:spcAft>
              <a:buClr>
                <a:srgbClr val="000000"/>
              </a:buClr>
              <a:buSzPts val="1400"/>
              <a:buChar char="-"/>
            </a:pPr>
            <a:r>
              <a:rPr lang="en-GB" sz="1400">
                <a:solidFill>
                  <a:srgbClr val="000000"/>
                </a:solidFill>
              </a:rPr>
              <a:t>Let’s get into pairs</a:t>
            </a:r>
            <a:endParaRPr sz="1400">
              <a:solidFill>
                <a:srgbClr val="000000"/>
              </a:solidFill>
            </a:endParaRPr>
          </a:p>
          <a:p>
            <a:pPr indent="-317500" lvl="0" marL="457200" rtl="0" algn="l">
              <a:lnSpc>
                <a:spcPct val="120000"/>
              </a:lnSpc>
              <a:spcBef>
                <a:spcPts val="0"/>
              </a:spcBef>
              <a:spcAft>
                <a:spcPts val="0"/>
              </a:spcAft>
              <a:buClr>
                <a:srgbClr val="000000"/>
              </a:buClr>
              <a:buSzPts val="1400"/>
              <a:buChar char="-"/>
            </a:pPr>
            <a:r>
              <a:rPr lang="en-GB" sz="1400">
                <a:solidFill>
                  <a:srgbClr val="000000"/>
                </a:solidFill>
              </a:rPr>
              <a:t>Leading learner puts hand in front of the other</a:t>
            </a:r>
            <a:endParaRPr sz="1400">
              <a:solidFill>
                <a:srgbClr val="000000"/>
              </a:solidFill>
            </a:endParaRPr>
          </a:p>
          <a:p>
            <a:pPr indent="-317500" lvl="0" marL="457200" rtl="0" algn="l">
              <a:lnSpc>
                <a:spcPct val="120000"/>
              </a:lnSpc>
              <a:spcBef>
                <a:spcPts val="0"/>
              </a:spcBef>
              <a:spcAft>
                <a:spcPts val="0"/>
              </a:spcAft>
              <a:buClr>
                <a:srgbClr val="000000"/>
              </a:buClr>
              <a:buSzPts val="1400"/>
              <a:buChar char="-"/>
            </a:pPr>
            <a:r>
              <a:rPr lang="en-GB" sz="1400">
                <a:solidFill>
                  <a:srgbClr val="000000"/>
                </a:solidFill>
              </a:rPr>
              <a:t>Follow the leading learner through the hall</a:t>
            </a:r>
            <a:endParaRPr sz="1400">
              <a:solidFill>
                <a:srgbClr val="000000"/>
              </a:solidFill>
            </a:endParaRPr>
          </a:p>
          <a:p>
            <a:pPr indent="-317500" lvl="0" marL="457200" rtl="0" algn="l">
              <a:lnSpc>
                <a:spcPct val="120000"/>
              </a:lnSpc>
              <a:spcBef>
                <a:spcPts val="0"/>
              </a:spcBef>
              <a:spcAft>
                <a:spcPts val="0"/>
              </a:spcAft>
              <a:buClr>
                <a:srgbClr val="000000"/>
              </a:buClr>
              <a:buSzPts val="1400"/>
              <a:buChar char="-"/>
            </a:pPr>
            <a:r>
              <a:rPr lang="en-GB" sz="1400">
                <a:solidFill>
                  <a:srgbClr val="000000"/>
                </a:solidFill>
              </a:rPr>
              <a:t>Switch when I ask you to</a:t>
            </a:r>
            <a:endParaRPr sz="1400">
              <a:solidFill>
                <a:srgbClr val="000000"/>
              </a:solidFill>
            </a:endParaRPr>
          </a:p>
          <a:p>
            <a:pPr indent="-317500" lvl="0" marL="457200" rtl="0" algn="l">
              <a:lnSpc>
                <a:spcPct val="120000"/>
              </a:lnSpc>
              <a:spcBef>
                <a:spcPts val="0"/>
              </a:spcBef>
              <a:spcAft>
                <a:spcPts val="0"/>
              </a:spcAft>
              <a:buClr>
                <a:srgbClr val="000000"/>
              </a:buClr>
              <a:buSzPts val="1400"/>
              <a:buChar char="-"/>
            </a:pPr>
            <a:r>
              <a:rPr lang="en-GB" sz="1400">
                <a:solidFill>
                  <a:srgbClr val="000000"/>
                </a:solidFill>
              </a:rPr>
              <a:t>The follower becomes the leading learner now</a:t>
            </a:r>
            <a:endParaRPr sz="1400">
              <a:solidFill>
                <a:srgbClr val="000000"/>
              </a:solidFill>
            </a:endParaRPr>
          </a:p>
          <a:p>
            <a:pPr indent="0" lvl="0" marL="0" rtl="0" algn="l">
              <a:spcBef>
                <a:spcPts val="0"/>
              </a:spcBef>
              <a:spcAft>
                <a:spcPts val="1200"/>
              </a:spcAft>
              <a:buNone/>
            </a:pPr>
            <a:r>
              <a:t/>
            </a:r>
            <a:endParaRPr sz="140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2"/>
          <p:cNvSpPr txBox="1"/>
          <p:nvPr/>
        </p:nvSpPr>
        <p:spPr>
          <a:xfrm>
            <a:off x="393125" y="495650"/>
            <a:ext cx="8202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200">
              <a:solidFill>
                <a:srgbClr val="212529"/>
              </a:solidFill>
              <a:highlight>
                <a:srgbClr val="FFFFFF"/>
              </a:highlight>
              <a:latin typeface="Open Sans"/>
              <a:ea typeface="Open Sans"/>
              <a:cs typeface="Open Sans"/>
              <a:sym typeface="Open Sans"/>
            </a:endParaRPr>
          </a:p>
        </p:txBody>
      </p:sp>
      <p:pic>
        <p:nvPicPr>
          <p:cNvPr id="593" name="Google Shape;593;p72"/>
          <p:cNvPicPr preferRelativeResize="0"/>
          <p:nvPr/>
        </p:nvPicPr>
        <p:blipFill>
          <a:blip r:embed="rId3">
            <a:alphaModFix/>
          </a:blip>
          <a:stretch>
            <a:fillRect/>
          </a:stretch>
        </p:blipFill>
        <p:spPr>
          <a:xfrm>
            <a:off x="1298263" y="1708175"/>
            <a:ext cx="6392325" cy="19571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457200" marR="0" rtl="0" algn="l">
              <a:lnSpc>
                <a:spcPct val="100000"/>
              </a:lnSpc>
              <a:spcBef>
                <a:spcPts val="0"/>
              </a:spcBef>
              <a:spcAft>
                <a:spcPts val="0"/>
              </a:spcAft>
              <a:buNone/>
            </a:pPr>
            <a:r>
              <a:rPr lang="en-GB"/>
              <a:t>Activity Time - HOW, NOW, WOW</a:t>
            </a:r>
            <a:endParaRPr/>
          </a:p>
        </p:txBody>
      </p:sp>
      <p:pic>
        <p:nvPicPr>
          <p:cNvPr id="599" name="Google Shape;599;p73"/>
          <p:cNvPicPr preferRelativeResize="0"/>
          <p:nvPr/>
        </p:nvPicPr>
        <p:blipFill>
          <a:blip r:embed="rId3">
            <a:alphaModFix/>
          </a:blip>
          <a:stretch>
            <a:fillRect/>
          </a:stretch>
        </p:blipFill>
        <p:spPr>
          <a:xfrm>
            <a:off x="921575" y="1351300"/>
            <a:ext cx="6050425" cy="31276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Draw</a:t>
            </a:r>
            <a:endParaRPr/>
          </a:p>
        </p:txBody>
      </p:sp>
      <p:sp>
        <p:nvSpPr>
          <p:cNvPr id="605" name="Google Shape;605;p7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rgbClr val="212121"/>
              </a:buClr>
              <a:buSzPts val="1500"/>
              <a:buChar char="-"/>
            </a:pPr>
            <a:r>
              <a:rPr lang="en-GB" sz="1500">
                <a:solidFill>
                  <a:srgbClr val="212121"/>
                </a:solidFill>
              </a:rPr>
              <a:t>Case groups</a:t>
            </a:r>
            <a:endParaRPr sz="1500">
              <a:solidFill>
                <a:srgbClr val="212121"/>
              </a:solidFill>
            </a:endParaRPr>
          </a:p>
          <a:p>
            <a:pPr indent="-323850" lvl="0" marL="457200" rtl="0" algn="l">
              <a:spcBef>
                <a:spcPts val="0"/>
              </a:spcBef>
              <a:spcAft>
                <a:spcPts val="0"/>
              </a:spcAft>
              <a:buClr>
                <a:srgbClr val="212121"/>
              </a:buClr>
              <a:buSzPts val="1500"/>
              <a:buChar char="-"/>
            </a:pPr>
            <a:r>
              <a:rPr lang="en-GB" sz="1500">
                <a:solidFill>
                  <a:srgbClr val="000000"/>
                </a:solidFill>
              </a:rPr>
              <a:t>Draw a 2-by-2 matrix as above. The X axis denotes the originality of the idea and the Y axis shows the ease of implementation.</a:t>
            </a:r>
            <a:endParaRPr sz="1500">
              <a:solidFill>
                <a:srgbClr val="212121"/>
              </a:solidFill>
            </a:endParaRPr>
          </a:p>
        </p:txBody>
      </p:sp>
      <p:pic>
        <p:nvPicPr>
          <p:cNvPr id="606" name="Google Shape;606;p74"/>
          <p:cNvPicPr preferRelativeResize="0"/>
          <p:nvPr/>
        </p:nvPicPr>
        <p:blipFill>
          <a:blip r:embed="rId3">
            <a:alphaModFix/>
          </a:blip>
          <a:stretch>
            <a:fillRect/>
          </a:stretch>
        </p:blipFill>
        <p:spPr>
          <a:xfrm>
            <a:off x="5138375" y="2863625"/>
            <a:ext cx="3653875" cy="1888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Label each quadrant as</a:t>
            </a:r>
            <a:endParaRPr/>
          </a:p>
        </p:txBody>
      </p:sp>
      <p:sp>
        <p:nvSpPr>
          <p:cNvPr id="612" name="Google Shape;612;p75"/>
          <p:cNvSpPr txBox="1"/>
          <p:nvPr>
            <p:ph idx="1" type="body"/>
          </p:nvPr>
        </p:nvSpPr>
        <p:spPr>
          <a:xfrm>
            <a:off x="311700" y="1266325"/>
            <a:ext cx="4558200" cy="3302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i="1" lang="en-GB" sz="1500">
                <a:solidFill>
                  <a:srgbClr val="000000"/>
                </a:solidFill>
              </a:rPr>
              <a:t>1. </a:t>
            </a:r>
            <a:r>
              <a:rPr b="1" i="1" lang="en-GB" sz="1500">
                <a:solidFill>
                  <a:srgbClr val="0000FF"/>
                </a:solidFill>
              </a:rPr>
              <a:t>Now/Blue Ideas </a:t>
            </a:r>
            <a:r>
              <a:rPr i="1" lang="en-GB" sz="1500">
                <a:solidFill>
                  <a:srgbClr val="000000"/>
                </a:solidFill>
              </a:rPr>
              <a:t>– Normal ideas, easy to implement. These are typically low hanging fruit and solutions to fill existing gaps in demands.</a:t>
            </a:r>
            <a:endParaRPr i="1" sz="1500">
              <a:solidFill>
                <a:srgbClr val="000000"/>
              </a:solidFill>
            </a:endParaRPr>
          </a:p>
          <a:p>
            <a:pPr indent="0" lvl="0" marL="0" rtl="0" algn="l">
              <a:spcBef>
                <a:spcPts val="0"/>
              </a:spcBef>
              <a:spcAft>
                <a:spcPts val="0"/>
              </a:spcAft>
              <a:buNone/>
            </a:pPr>
            <a:r>
              <a:t/>
            </a:r>
            <a:endParaRPr i="1" sz="1500">
              <a:solidFill>
                <a:srgbClr val="000000"/>
              </a:solidFill>
            </a:endParaRPr>
          </a:p>
          <a:p>
            <a:pPr indent="0" lvl="0" marL="0" rtl="0" algn="l">
              <a:spcBef>
                <a:spcPts val="0"/>
              </a:spcBef>
              <a:spcAft>
                <a:spcPts val="0"/>
              </a:spcAft>
              <a:buNone/>
            </a:pPr>
            <a:r>
              <a:rPr i="1" lang="en-GB" sz="1500">
                <a:solidFill>
                  <a:srgbClr val="000000"/>
                </a:solidFill>
              </a:rPr>
              <a:t>2. </a:t>
            </a:r>
            <a:r>
              <a:rPr b="1" i="1" lang="en-GB" sz="1500">
                <a:solidFill>
                  <a:srgbClr val="F1C232"/>
                </a:solidFill>
              </a:rPr>
              <a:t>How/Yellow Idea</a:t>
            </a:r>
            <a:r>
              <a:rPr b="1" i="1" lang="en-GB" sz="1500">
                <a:solidFill>
                  <a:srgbClr val="FFFF00"/>
                </a:solidFill>
              </a:rPr>
              <a:t>s</a:t>
            </a:r>
            <a:r>
              <a:rPr i="1" lang="en-GB" sz="1500">
                <a:solidFill>
                  <a:srgbClr val="000000"/>
                </a:solidFill>
              </a:rPr>
              <a:t> – Original ideas, impossible to implement. These are breakthrough ideas in terms of impact, but absolutely impossible to implement </a:t>
            </a:r>
            <a:endParaRPr i="1" sz="1500">
              <a:solidFill>
                <a:srgbClr val="000000"/>
              </a:solidFill>
            </a:endParaRPr>
          </a:p>
          <a:p>
            <a:pPr indent="0" lvl="0" marL="0" rtl="0" algn="l">
              <a:spcBef>
                <a:spcPts val="0"/>
              </a:spcBef>
              <a:spcAft>
                <a:spcPts val="0"/>
              </a:spcAft>
              <a:buNone/>
            </a:pPr>
            <a:r>
              <a:t/>
            </a:r>
            <a:endParaRPr i="1" sz="1500">
              <a:solidFill>
                <a:srgbClr val="000000"/>
              </a:solidFill>
            </a:endParaRPr>
          </a:p>
          <a:p>
            <a:pPr indent="0" lvl="0" marL="0" rtl="0" algn="l">
              <a:spcBef>
                <a:spcPts val="0"/>
              </a:spcBef>
              <a:spcAft>
                <a:spcPts val="0"/>
              </a:spcAft>
              <a:buNone/>
            </a:pPr>
            <a:r>
              <a:rPr i="1" lang="en-GB" sz="1500">
                <a:solidFill>
                  <a:srgbClr val="000000"/>
                </a:solidFill>
              </a:rPr>
              <a:t>3. </a:t>
            </a:r>
            <a:r>
              <a:rPr b="1" i="1" lang="en-GB" sz="1500">
                <a:solidFill>
                  <a:schemeClr val="accent5"/>
                </a:solidFill>
              </a:rPr>
              <a:t>Wow/Green Ideas</a:t>
            </a:r>
            <a:r>
              <a:rPr i="1" lang="en-GB" sz="1500">
                <a:solidFill>
                  <a:srgbClr val="000000"/>
                </a:solidFill>
              </a:rPr>
              <a:t> – Original ideas, easy to implement. ‘Wow’ ideas are those with potential for orbit-shifting change and possible to implement within current reality.</a:t>
            </a:r>
            <a:endParaRPr i="1" sz="1500">
              <a:solidFill>
                <a:srgbClr val="000000"/>
              </a:solidFill>
            </a:endParaRPr>
          </a:p>
          <a:p>
            <a:pPr indent="0" lvl="0" marL="457200" rtl="0" algn="l">
              <a:spcBef>
                <a:spcPts val="0"/>
              </a:spcBef>
              <a:spcAft>
                <a:spcPts val="0"/>
              </a:spcAft>
              <a:buNone/>
            </a:pPr>
            <a:r>
              <a:t/>
            </a:r>
            <a:endParaRPr sz="1500">
              <a:solidFill>
                <a:srgbClr val="212121"/>
              </a:solidFill>
            </a:endParaRPr>
          </a:p>
        </p:txBody>
      </p:sp>
      <p:pic>
        <p:nvPicPr>
          <p:cNvPr id="613" name="Google Shape;613;p75"/>
          <p:cNvPicPr preferRelativeResize="0"/>
          <p:nvPr/>
        </p:nvPicPr>
        <p:blipFill>
          <a:blip r:embed="rId3">
            <a:alphaModFix/>
          </a:blip>
          <a:stretch>
            <a:fillRect/>
          </a:stretch>
        </p:blipFill>
        <p:spPr>
          <a:xfrm>
            <a:off x="5138375" y="2863625"/>
            <a:ext cx="3653875" cy="18888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76"/>
          <p:cNvPicPr preferRelativeResize="0"/>
          <p:nvPr/>
        </p:nvPicPr>
        <p:blipFill rotWithShape="1">
          <a:blip r:embed="rId3">
            <a:alphaModFix/>
          </a:blip>
          <a:srcRect b="38951" l="24684" r="20276" t="28800"/>
          <a:stretch/>
        </p:blipFill>
        <p:spPr>
          <a:xfrm>
            <a:off x="5159250" y="2859475"/>
            <a:ext cx="2666625" cy="1562325"/>
          </a:xfrm>
          <a:prstGeom prst="rect">
            <a:avLst/>
          </a:prstGeom>
          <a:noFill/>
          <a:ln>
            <a:noFill/>
          </a:ln>
        </p:spPr>
      </p:pic>
      <p:sp>
        <p:nvSpPr>
          <p:cNvPr id="619" name="Google Shape;619;p7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Voting</a:t>
            </a:r>
            <a:endParaRPr/>
          </a:p>
        </p:txBody>
      </p:sp>
      <p:sp>
        <p:nvSpPr>
          <p:cNvPr id="620" name="Google Shape;620;p76"/>
          <p:cNvSpPr txBox="1"/>
          <p:nvPr>
            <p:ph idx="1" type="body"/>
          </p:nvPr>
        </p:nvSpPr>
        <p:spPr>
          <a:xfrm>
            <a:off x="311700" y="1266325"/>
            <a:ext cx="42162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GB" sz="1500">
                <a:solidFill>
                  <a:srgbClr val="000000"/>
                </a:solidFill>
              </a:rPr>
              <a:t>- List down the ideas that emerged from the ideation activities done earlier</a:t>
            </a:r>
            <a:endParaRPr i="1" sz="1500">
              <a:solidFill>
                <a:srgbClr val="000000"/>
              </a:solidFill>
            </a:endParaRPr>
          </a:p>
          <a:p>
            <a:pPr indent="0" lvl="0" marL="0" rtl="0" algn="l">
              <a:spcBef>
                <a:spcPts val="0"/>
              </a:spcBef>
              <a:spcAft>
                <a:spcPts val="0"/>
              </a:spcAft>
              <a:buNone/>
            </a:pPr>
            <a:r>
              <a:rPr i="1" lang="en-GB" sz="1500">
                <a:solidFill>
                  <a:srgbClr val="000000"/>
                </a:solidFill>
              </a:rPr>
              <a:t>- Each learner gets 2 sticky dots/sketch pens of each colour – 2 blue, 2 yellow, 2 green.</a:t>
            </a:r>
            <a:endParaRPr i="1" sz="1500">
              <a:solidFill>
                <a:srgbClr val="000000"/>
              </a:solidFill>
            </a:endParaRPr>
          </a:p>
          <a:p>
            <a:pPr indent="0" lvl="0" marL="0" rtl="0" algn="l">
              <a:spcBef>
                <a:spcPts val="0"/>
              </a:spcBef>
              <a:spcAft>
                <a:spcPts val="0"/>
              </a:spcAft>
              <a:buNone/>
            </a:pPr>
            <a:r>
              <a:rPr i="1" lang="en-GB" sz="1500">
                <a:solidFill>
                  <a:srgbClr val="000000"/>
                </a:solidFill>
              </a:rPr>
              <a:t>- Each learner votes for 2 best ideas in each category. </a:t>
            </a:r>
            <a:endParaRPr i="1" sz="1500">
              <a:solidFill>
                <a:srgbClr val="000000"/>
              </a:solidFill>
            </a:endParaRPr>
          </a:p>
          <a:p>
            <a:pPr indent="0" lvl="0" marL="0" rtl="0" algn="l">
              <a:spcBef>
                <a:spcPts val="0"/>
              </a:spcBef>
              <a:spcAft>
                <a:spcPts val="0"/>
              </a:spcAft>
              <a:buNone/>
            </a:pPr>
            <a:r>
              <a:rPr i="1" lang="en-GB" sz="1500">
                <a:solidFill>
                  <a:srgbClr val="000000"/>
                </a:solidFill>
              </a:rPr>
              <a:t>They need to do this by sticking a coloured dot in front of each idea they choose.</a:t>
            </a:r>
            <a:endParaRPr i="1" sz="1500">
              <a:solidFill>
                <a:srgbClr val="000000"/>
              </a:solidFill>
            </a:endParaRPr>
          </a:p>
          <a:p>
            <a:pPr indent="0" lvl="0" marL="0" rtl="0" algn="l">
              <a:spcBef>
                <a:spcPts val="0"/>
              </a:spcBef>
              <a:spcAft>
                <a:spcPts val="0"/>
              </a:spcAft>
              <a:buNone/>
            </a:pPr>
            <a:r>
              <a:rPr i="1" lang="en-GB" sz="1500">
                <a:solidFill>
                  <a:srgbClr val="000000"/>
                </a:solidFill>
              </a:rPr>
              <a:t>- In the end, count the number of dots under each idea to categorize it. The highest number of dots of a certain colour categorizes the idea under that colour.</a:t>
            </a:r>
            <a:endParaRPr i="1" sz="1500">
              <a:solidFill>
                <a:srgbClr val="000000"/>
              </a:solidFill>
            </a:endParaRPr>
          </a:p>
          <a:p>
            <a:pPr indent="0" lvl="0" marL="0" rtl="0" algn="l">
              <a:spcBef>
                <a:spcPts val="0"/>
              </a:spcBef>
              <a:spcAft>
                <a:spcPts val="0"/>
              </a:spcAft>
              <a:buNone/>
            </a:pPr>
            <a:r>
              <a:rPr i="1" lang="en-GB" sz="1500">
                <a:solidFill>
                  <a:srgbClr val="000000"/>
                </a:solidFill>
              </a:rPr>
              <a:t> </a:t>
            </a:r>
            <a:endParaRPr i="1" sz="1500">
              <a:solidFill>
                <a:srgbClr val="000000"/>
              </a:solidFill>
            </a:endParaRPr>
          </a:p>
          <a:p>
            <a:pPr indent="0" lvl="0" marL="0" rtl="0" algn="l">
              <a:spcBef>
                <a:spcPts val="0"/>
              </a:spcBef>
              <a:spcAft>
                <a:spcPts val="0"/>
              </a:spcAft>
              <a:buNone/>
            </a:pPr>
            <a:r>
              <a:t/>
            </a:r>
            <a:endParaRPr i="1" sz="1500">
              <a:solidFill>
                <a:srgbClr val="000000"/>
              </a:solidFill>
            </a:endParaRPr>
          </a:p>
        </p:txBody>
      </p:sp>
      <p:pic>
        <p:nvPicPr>
          <p:cNvPr id="621" name="Google Shape;621;p76"/>
          <p:cNvPicPr preferRelativeResize="0"/>
          <p:nvPr/>
        </p:nvPicPr>
        <p:blipFill rotWithShape="1">
          <a:blip r:embed="rId3">
            <a:alphaModFix/>
          </a:blip>
          <a:srcRect b="32103" l="24684" r="20276" t="28799"/>
          <a:stretch/>
        </p:blipFill>
        <p:spPr>
          <a:xfrm>
            <a:off x="5158550" y="1126100"/>
            <a:ext cx="2666625" cy="1894201"/>
          </a:xfrm>
          <a:prstGeom prst="rect">
            <a:avLst/>
          </a:prstGeom>
          <a:noFill/>
          <a:ln>
            <a:noFill/>
          </a:ln>
        </p:spPr>
      </p:pic>
      <p:sp>
        <p:nvSpPr>
          <p:cNvPr id="622" name="Google Shape;622;p76"/>
          <p:cNvSpPr txBox="1"/>
          <p:nvPr>
            <p:ph idx="1" type="body"/>
          </p:nvPr>
        </p:nvSpPr>
        <p:spPr>
          <a:xfrm>
            <a:off x="5916325" y="1266375"/>
            <a:ext cx="2414400" cy="2223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i="1" lang="en-GB" sz="1500">
                <a:solidFill>
                  <a:srgbClr val="000000"/>
                </a:solidFill>
              </a:rPr>
              <a:t>Idea 1</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2</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3</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4</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5</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6</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7</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8</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9</a:t>
            </a:r>
            <a:endParaRPr i="1" sz="1500">
              <a:solidFill>
                <a:srgbClr val="000000"/>
              </a:solidFill>
            </a:endParaRPr>
          </a:p>
          <a:p>
            <a:pPr indent="0" lvl="0" marL="0" rtl="0" algn="l">
              <a:lnSpc>
                <a:spcPct val="150000"/>
              </a:lnSpc>
              <a:spcBef>
                <a:spcPts val="0"/>
              </a:spcBef>
              <a:spcAft>
                <a:spcPts val="0"/>
              </a:spcAft>
              <a:buNone/>
            </a:pPr>
            <a:r>
              <a:t/>
            </a:r>
            <a:endParaRPr i="1" sz="1500">
              <a:solidFill>
                <a:srgbClr val="000000"/>
              </a:solidFill>
            </a:endParaRPr>
          </a:p>
        </p:txBody>
      </p:sp>
      <p:sp>
        <p:nvSpPr>
          <p:cNvPr id="623" name="Google Shape;623;p76"/>
          <p:cNvSpPr/>
          <p:nvPr/>
        </p:nvSpPr>
        <p:spPr>
          <a:xfrm>
            <a:off x="6578900" y="1368100"/>
            <a:ext cx="128100" cy="128100"/>
          </a:xfrm>
          <a:prstGeom prst="ellipse">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624" name="Google Shape;624;p76"/>
          <p:cNvSpPr/>
          <p:nvPr/>
        </p:nvSpPr>
        <p:spPr>
          <a:xfrm>
            <a:off x="6578900" y="3092925"/>
            <a:ext cx="128100" cy="128100"/>
          </a:xfrm>
          <a:prstGeom prst="ellipse">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625" name="Google Shape;625;p76"/>
          <p:cNvSpPr/>
          <p:nvPr/>
        </p:nvSpPr>
        <p:spPr>
          <a:xfrm>
            <a:off x="6578900" y="2113788"/>
            <a:ext cx="128100" cy="1281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26" name="Google Shape;626;p76"/>
          <p:cNvSpPr/>
          <p:nvPr/>
        </p:nvSpPr>
        <p:spPr>
          <a:xfrm>
            <a:off x="6645850" y="4171913"/>
            <a:ext cx="128100" cy="1281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27" name="Google Shape;627;p76"/>
          <p:cNvSpPr/>
          <p:nvPr/>
        </p:nvSpPr>
        <p:spPr>
          <a:xfrm>
            <a:off x="6874450" y="4171913"/>
            <a:ext cx="128100" cy="1281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28" name="Google Shape;628;p76"/>
          <p:cNvSpPr/>
          <p:nvPr/>
        </p:nvSpPr>
        <p:spPr>
          <a:xfrm>
            <a:off x="6645850" y="3867113"/>
            <a:ext cx="128100" cy="1281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29" name="Google Shape;629;p76"/>
          <p:cNvSpPr/>
          <p:nvPr/>
        </p:nvSpPr>
        <p:spPr>
          <a:xfrm>
            <a:off x="6578900" y="1749100"/>
            <a:ext cx="128100" cy="1281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00"/>
              </a:solidFill>
            </a:endParaRPr>
          </a:p>
        </p:txBody>
      </p:sp>
      <p:sp>
        <p:nvSpPr>
          <p:cNvPr id="630" name="Google Shape;630;p76"/>
          <p:cNvSpPr/>
          <p:nvPr/>
        </p:nvSpPr>
        <p:spPr>
          <a:xfrm>
            <a:off x="6807500" y="1749100"/>
            <a:ext cx="128100" cy="1281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00"/>
              </a:solidFill>
            </a:endParaRPr>
          </a:p>
        </p:txBody>
      </p:sp>
      <p:sp>
        <p:nvSpPr>
          <p:cNvPr id="631" name="Google Shape;631;p76"/>
          <p:cNvSpPr/>
          <p:nvPr/>
        </p:nvSpPr>
        <p:spPr>
          <a:xfrm>
            <a:off x="6578900" y="2434900"/>
            <a:ext cx="128100" cy="1281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77"/>
          <p:cNvPicPr preferRelativeResize="0"/>
          <p:nvPr/>
        </p:nvPicPr>
        <p:blipFill rotWithShape="1">
          <a:blip r:embed="rId3">
            <a:alphaModFix/>
          </a:blip>
          <a:srcRect b="38951" l="24684" r="20276" t="28800"/>
          <a:stretch/>
        </p:blipFill>
        <p:spPr>
          <a:xfrm>
            <a:off x="5159250" y="2859475"/>
            <a:ext cx="2666625" cy="1562325"/>
          </a:xfrm>
          <a:prstGeom prst="rect">
            <a:avLst/>
          </a:prstGeom>
          <a:noFill/>
          <a:ln>
            <a:noFill/>
          </a:ln>
        </p:spPr>
      </p:pic>
      <p:sp>
        <p:nvSpPr>
          <p:cNvPr id="637" name="Google Shape;637;p7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a:t>
            </a:r>
            <a:r>
              <a:rPr lang="en-GB"/>
              <a:t> - 10  mins</a:t>
            </a:r>
            <a:endParaRPr/>
          </a:p>
        </p:txBody>
      </p:sp>
      <p:sp>
        <p:nvSpPr>
          <p:cNvPr id="638" name="Google Shape;638;p77"/>
          <p:cNvSpPr txBox="1"/>
          <p:nvPr>
            <p:ph idx="1" type="body"/>
          </p:nvPr>
        </p:nvSpPr>
        <p:spPr>
          <a:xfrm>
            <a:off x="311700" y="1266325"/>
            <a:ext cx="42162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GB" sz="1500">
                <a:solidFill>
                  <a:srgbClr val="000000"/>
                </a:solidFill>
              </a:rPr>
              <a:t>You have 10 mins to complete this activity</a:t>
            </a:r>
            <a:endParaRPr i="1" sz="1500">
              <a:solidFill>
                <a:srgbClr val="000000"/>
              </a:solidFill>
            </a:endParaRPr>
          </a:p>
        </p:txBody>
      </p:sp>
      <p:pic>
        <p:nvPicPr>
          <p:cNvPr id="639" name="Google Shape;639;p77"/>
          <p:cNvPicPr preferRelativeResize="0"/>
          <p:nvPr/>
        </p:nvPicPr>
        <p:blipFill rotWithShape="1">
          <a:blip r:embed="rId3">
            <a:alphaModFix/>
          </a:blip>
          <a:srcRect b="32103" l="24684" r="20276" t="28799"/>
          <a:stretch/>
        </p:blipFill>
        <p:spPr>
          <a:xfrm>
            <a:off x="5158550" y="1126100"/>
            <a:ext cx="2666625" cy="1894201"/>
          </a:xfrm>
          <a:prstGeom prst="rect">
            <a:avLst/>
          </a:prstGeom>
          <a:noFill/>
          <a:ln>
            <a:noFill/>
          </a:ln>
        </p:spPr>
      </p:pic>
      <p:sp>
        <p:nvSpPr>
          <p:cNvPr id="640" name="Google Shape;640;p77"/>
          <p:cNvSpPr txBox="1"/>
          <p:nvPr>
            <p:ph idx="1" type="body"/>
          </p:nvPr>
        </p:nvSpPr>
        <p:spPr>
          <a:xfrm>
            <a:off x="5916325" y="1266375"/>
            <a:ext cx="2414400" cy="2223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i="1" lang="en-GB" sz="1500">
                <a:solidFill>
                  <a:srgbClr val="000000"/>
                </a:solidFill>
              </a:rPr>
              <a:t>Idea 1</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2</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3</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4</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5</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6</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7</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8</a:t>
            </a:r>
            <a:endParaRPr i="1" sz="1500">
              <a:solidFill>
                <a:srgbClr val="000000"/>
              </a:solidFill>
            </a:endParaRPr>
          </a:p>
          <a:p>
            <a:pPr indent="0" lvl="0" marL="0" rtl="0" algn="l">
              <a:lnSpc>
                <a:spcPct val="150000"/>
              </a:lnSpc>
              <a:spcBef>
                <a:spcPts val="0"/>
              </a:spcBef>
              <a:spcAft>
                <a:spcPts val="0"/>
              </a:spcAft>
              <a:buNone/>
            </a:pPr>
            <a:r>
              <a:rPr i="1" lang="en-GB" sz="1500">
                <a:solidFill>
                  <a:srgbClr val="000000"/>
                </a:solidFill>
              </a:rPr>
              <a:t>Idea 9</a:t>
            </a:r>
            <a:endParaRPr i="1" sz="1500">
              <a:solidFill>
                <a:srgbClr val="000000"/>
              </a:solidFill>
            </a:endParaRPr>
          </a:p>
          <a:p>
            <a:pPr indent="0" lvl="0" marL="0" rtl="0" algn="l">
              <a:lnSpc>
                <a:spcPct val="150000"/>
              </a:lnSpc>
              <a:spcBef>
                <a:spcPts val="0"/>
              </a:spcBef>
              <a:spcAft>
                <a:spcPts val="0"/>
              </a:spcAft>
              <a:buNone/>
            </a:pPr>
            <a:r>
              <a:t/>
            </a:r>
            <a:endParaRPr i="1" sz="1500">
              <a:solidFill>
                <a:srgbClr val="000000"/>
              </a:solidFill>
            </a:endParaRPr>
          </a:p>
        </p:txBody>
      </p:sp>
      <p:sp>
        <p:nvSpPr>
          <p:cNvPr id="641" name="Google Shape;641;p77"/>
          <p:cNvSpPr/>
          <p:nvPr/>
        </p:nvSpPr>
        <p:spPr>
          <a:xfrm>
            <a:off x="6578900" y="1368100"/>
            <a:ext cx="128100" cy="128100"/>
          </a:xfrm>
          <a:prstGeom prst="ellipse">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642" name="Google Shape;642;p77"/>
          <p:cNvSpPr/>
          <p:nvPr/>
        </p:nvSpPr>
        <p:spPr>
          <a:xfrm>
            <a:off x="6578900" y="3092925"/>
            <a:ext cx="128100" cy="128100"/>
          </a:xfrm>
          <a:prstGeom prst="ellipse">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643" name="Google Shape;643;p77"/>
          <p:cNvSpPr/>
          <p:nvPr/>
        </p:nvSpPr>
        <p:spPr>
          <a:xfrm>
            <a:off x="6578900" y="2113788"/>
            <a:ext cx="128100" cy="1281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44" name="Google Shape;644;p77"/>
          <p:cNvSpPr/>
          <p:nvPr/>
        </p:nvSpPr>
        <p:spPr>
          <a:xfrm>
            <a:off x="6645850" y="4171913"/>
            <a:ext cx="128100" cy="1281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45" name="Google Shape;645;p77"/>
          <p:cNvSpPr/>
          <p:nvPr/>
        </p:nvSpPr>
        <p:spPr>
          <a:xfrm>
            <a:off x="6874450" y="4171913"/>
            <a:ext cx="128100" cy="1281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46" name="Google Shape;646;p77"/>
          <p:cNvSpPr/>
          <p:nvPr/>
        </p:nvSpPr>
        <p:spPr>
          <a:xfrm>
            <a:off x="6645850" y="3867113"/>
            <a:ext cx="128100" cy="1281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47" name="Google Shape;647;p77"/>
          <p:cNvSpPr/>
          <p:nvPr/>
        </p:nvSpPr>
        <p:spPr>
          <a:xfrm>
            <a:off x="6578900" y="1749100"/>
            <a:ext cx="128100" cy="1281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00"/>
              </a:solidFill>
            </a:endParaRPr>
          </a:p>
        </p:txBody>
      </p:sp>
      <p:sp>
        <p:nvSpPr>
          <p:cNvPr id="648" name="Google Shape;648;p77"/>
          <p:cNvSpPr/>
          <p:nvPr/>
        </p:nvSpPr>
        <p:spPr>
          <a:xfrm>
            <a:off x="6807500" y="1749100"/>
            <a:ext cx="128100" cy="1281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00"/>
              </a:solidFill>
            </a:endParaRPr>
          </a:p>
        </p:txBody>
      </p:sp>
      <p:sp>
        <p:nvSpPr>
          <p:cNvPr id="649" name="Google Shape;649;p77"/>
          <p:cNvSpPr/>
          <p:nvPr/>
        </p:nvSpPr>
        <p:spPr>
          <a:xfrm>
            <a:off x="6578900" y="2434900"/>
            <a:ext cx="128100" cy="1281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Yayyy</a:t>
            </a:r>
            <a:endParaRPr/>
          </a:p>
        </p:txBody>
      </p:sp>
      <p:sp>
        <p:nvSpPr>
          <p:cNvPr id="655" name="Google Shape;655;p78"/>
          <p:cNvSpPr txBox="1"/>
          <p:nvPr>
            <p:ph idx="1" type="body"/>
          </p:nvPr>
        </p:nvSpPr>
        <p:spPr>
          <a:xfrm>
            <a:off x="311700" y="1266325"/>
            <a:ext cx="6472200" cy="33027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000000"/>
              </a:buClr>
              <a:buSzPts val="1500"/>
              <a:buChar char="-"/>
            </a:pPr>
            <a:r>
              <a:rPr lang="en-GB" sz="1500">
                <a:solidFill>
                  <a:srgbClr val="000000"/>
                </a:solidFill>
              </a:rPr>
              <a:t>How did you feel doing this activity?</a:t>
            </a:r>
            <a:endParaRPr sz="1500">
              <a:solidFill>
                <a:srgbClr val="000000"/>
              </a:solidFill>
            </a:endParaRPr>
          </a:p>
          <a:p>
            <a:pPr indent="-323850" lvl="0" marL="457200" rtl="0" algn="l">
              <a:spcBef>
                <a:spcPts val="0"/>
              </a:spcBef>
              <a:spcAft>
                <a:spcPts val="0"/>
              </a:spcAft>
              <a:buClr>
                <a:srgbClr val="000000"/>
              </a:buClr>
              <a:buSzPts val="1500"/>
              <a:buChar char="-"/>
            </a:pPr>
            <a:r>
              <a:rPr lang="en-GB" sz="1500">
                <a:solidFill>
                  <a:srgbClr val="000000"/>
                </a:solidFill>
              </a:rPr>
              <a:t>Were you able to shortlist feasible campaign ideas ?</a:t>
            </a:r>
            <a:endParaRPr sz="1500">
              <a:solidFill>
                <a:srgbClr val="000000"/>
              </a:solidFill>
            </a:endParaRPr>
          </a:p>
          <a:p>
            <a:pPr indent="0" lvl="0" marL="0" rtl="0" algn="l">
              <a:spcBef>
                <a:spcPts val="0"/>
              </a:spcBef>
              <a:spcAft>
                <a:spcPts val="0"/>
              </a:spcAft>
              <a:buNone/>
            </a:pPr>
            <a:r>
              <a:t/>
            </a:r>
            <a:endParaRPr i="1" sz="1500">
              <a:solidFill>
                <a:srgbClr val="000000"/>
              </a:solidFill>
            </a:endParaRPr>
          </a:p>
          <a:p>
            <a:pPr indent="0" lvl="0" marL="0" rtl="0" algn="l">
              <a:spcBef>
                <a:spcPts val="0"/>
              </a:spcBef>
              <a:spcAft>
                <a:spcPts val="0"/>
              </a:spcAft>
              <a:buNone/>
            </a:pPr>
            <a:r>
              <a:t/>
            </a:r>
            <a:endParaRPr i="1" sz="1500">
              <a:solidFill>
                <a:srgbClr val="000000"/>
              </a:solidFill>
            </a:endParaRPr>
          </a:p>
        </p:txBody>
      </p:sp>
      <p:sp>
        <p:nvSpPr>
          <p:cNvPr id="656" name="Google Shape;656;p78"/>
          <p:cNvSpPr txBox="1"/>
          <p:nvPr/>
        </p:nvSpPr>
        <p:spPr>
          <a:xfrm>
            <a:off x="1323250" y="4009088"/>
            <a:ext cx="57159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500">
                <a:latin typeface="Open Sans"/>
                <a:ea typeface="Open Sans"/>
                <a:cs typeface="Open Sans"/>
                <a:sym typeface="Open Sans"/>
              </a:rPr>
              <a:t>Students will be doing a similar exercise with their friends to shortlist the campaign </a:t>
            </a:r>
            <a:endParaRPr sz="1500">
              <a:latin typeface="Open Sans"/>
              <a:ea typeface="Open Sans"/>
              <a:cs typeface="Open Sans"/>
              <a:sym typeface="Open Sans"/>
            </a:endParaRPr>
          </a:p>
        </p:txBody>
      </p:sp>
      <p:pic>
        <p:nvPicPr>
          <p:cNvPr id="657" name="Google Shape;657;p78"/>
          <p:cNvPicPr preferRelativeResize="0"/>
          <p:nvPr/>
        </p:nvPicPr>
        <p:blipFill rotWithShape="1">
          <a:blip r:embed="rId3">
            <a:alphaModFix/>
          </a:blip>
          <a:srcRect b="22102" l="22406" r="31791" t="29459"/>
          <a:stretch/>
        </p:blipFill>
        <p:spPr>
          <a:xfrm>
            <a:off x="135400" y="3786575"/>
            <a:ext cx="1187849" cy="1256226"/>
          </a:xfrm>
          <a:prstGeom prst="rect">
            <a:avLst/>
          </a:prstGeom>
          <a:noFill/>
          <a:ln>
            <a:noFill/>
          </a:ln>
        </p:spPr>
      </p:pic>
      <p:sp>
        <p:nvSpPr>
          <p:cNvPr id="658" name="Google Shape;658;p78"/>
          <p:cNvSpPr txBox="1"/>
          <p:nvPr/>
        </p:nvSpPr>
        <p:spPr>
          <a:xfrm>
            <a:off x="416000" y="4206950"/>
            <a:ext cx="7449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GB" sz="1500">
                <a:solidFill>
                  <a:srgbClr val="212529"/>
                </a:solidFill>
                <a:latin typeface="Open Sans"/>
                <a:ea typeface="Open Sans"/>
                <a:cs typeface="Open Sans"/>
                <a:sym typeface="Open Sans"/>
              </a:rPr>
              <a:t>NOTE</a:t>
            </a:r>
            <a:endParaRPr b="1" sz="1500">
              <a:latin typeface="Open Sans"/>
              <a:ea typeface="Open Sans"/>
              <a:cs typeface="Open Sans"/>
              <a:sym typeface="Open Sans"/>
            </a:endParaRPr>
          </a:p>
        </p:txBody>
      </p:sp>
      <p:pic>
        <p:nvPicPr>
          <p:cNvPr id="659" name="Google Shape;659;p78"/>
          <p:cNvPicPr preferRelativeResize="0"/>
          <p:nvPr/>
        </p:nvPicPr>
        <p:blipFill>
          <a:blip r:embed="rId4">
            <a:alphaModFix/>
          </a:blip>
          <a:stretch>
            <a:fillRect/>
          </a:stretch>
        </p:blipFill>
        <p:spPr>
          <a:xfrm>
            <a:off x="6936300" y="2571750"/>
            <a:ext cx="2055299" cy="220906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7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Online Tools for creating campaign posters/social media creatives</a:t>
            </a:r>
            <a:endParaRPr/>
          </a:p>
        </p:txBody>
      </p:sp>
      <p:sp>
        <p:nvSpPr>
          <p:cNvPr id="665" name="Google Shape;665;p79"/>
          <p:cNvSpPr txBox="1"/>
          <p:nvPr>
            <p:ph idx="1" type="body"/>
          </p:nvPr>
        </p:nvSpPr>
        <p:spPr>
          <a:xfrm>
            <a:off x="311700" y="1815150"/>
            <a:ext cx="8520600" cy="10560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000000"/>
              </a:buClr>
              <a:buSzPts val="1500"/>
              <a:buAutoNum type="arabicPeriod"/>
            </a:pPr>
            <a:r>
              <a:rPr lang="en-GB" sz="1500">
                <a:solidFill>
                  <a:srgbClr val="000000"/>
                </a:solidFill>
              </a:rPr>
              <a:t>Canva</a:t>
            </a:r>
            <a:endParaRPr sz="1500">
              <a:solidFill>
                <a:srgbClr val="000000"/>
              </a:solidFill>
            </a:endParaRPr>
          </a:p>
          <a:p>
            <a:pPr indent="-323850" lvl="0" marL="457200" rtl="0" algn="l">
              <a:lnSpc>
                <a:spcPct val="100000"/>
              </a:lnSpc>
              <a:spcBef>
                <a:spcPts val="0"/>
              </a:spcBef>
              <a:spcAft>
                <a:spcPts val="0"/>
              </a:spcAft>
              <a:buClr>
                <a:srgbClr val="000000"/>
              </a:buClr>
              <a:buSzPts val="1500"/>
              <a:buAutoNum type="arabicPeriod"/>
            </a:pPr>
            <a:r>
              <a:rPr lang="en-GB" sz="1500">
                <a:solidFill>
                  <a:srgbClr val="000000"/>
                </a:solidFill>
              </a:rPr>
              <a:t>GIMP</a:t>
            </a:r>
            <a:endParaRPr sz="1500">
              <a:solidFill>
                <a:srgbClr val="000000"/>
              </a:solidFill>
            </a:endParaRPr>
          </a:p>
          <a:p>
            <a:pPr indent="-323850" lvl="0" marL="457200" rtl="0" algn="l">
              <a:lnSpc>
                <a:spcPct val="100000"/>
              </a:lnSpc>
              <a:spcBef>
                <a:spcPts val="0"/>
              </a:spcBef>
              <a:spcAft>
                <a:spcPts val="0"/>
              </a:spcAft>
              <a:buClr>
                <a:srgbClr val="000000"/>
              </a:buClr>
              <a:buSzPts val="1500"/>
              <a:buAutoNum type="arabicPeriod"/>
            </a:pPr>
            <a:r>
              <a:rPr lang="en-GB" sz="1500">
                <a:solidFill>
                  <a:srgbClr val="000000"/>
                </a:solidFill>
              </a:rPr>
              <a:t>Inkscape</a:t>
            </a:r>
            <a:endParaRPr sz="1500">
              <a:solidFill>
                <a:srgbClr val="000000"/>
              </a:solidFill>
            </a:endParaRPr>
          </a:p>
          <a:p>
            <a:pPr indent="-323850" lvl="0" marL="457200" rtl="0" algn="l">
              <a:lnSpc>
                <a:spcPct val="100000"/>
              </a:lnSpc>
              <a:spcBef>
                <a:spcPts val="0"/>
              </a:spcBef>
              <a:spcAft>
                <a:spcPts val="0"/>
              </a:spcAft>
              <a:buClr>
                <a:srgbClr val="000000"/>
              </a:buClr>
              <a:buSzPts val="1500"/>
              <a:buAutoNum type="arabicPeriod"/>
            </a:pPr>
            <a:r>
              <a:rPr lang="en-GB" sz="1500">
                <a:solidFill>
                  <a:srgbClr val="000000"/>
                </a:solidFill>
              </a:rPr>
              <a:t>Adobe Illustrator</a:t>
            </a:r>
            <a:endParaRPr sz="1500">
              <a:solidFill>
                <a:srgbClr val="000000"/>
              </a:solidFill>
            </a:endParaRPr>
          </a:p>
          <a:p>
            <a:pPr indent="-323850" lvl="0" marL="457200" rtl="0" algn="l">
              <a:lnSpc>
                <a:spcPct val="100000"/>
              </a:lnSpc>
              <a:spcBef>
                <a:spcPts val="0"/>
              </a:spcBef>
              <a:spcAft>
                <a:spcPts val="0"/>
              </a:spcAft>
              <a:buClr>
                <a:srgbClr val="000000"/>
              </a:buClr>
              <a:buSzPts val="1500"/>
              <a:buAutoNum type="arabicPeriod"/>
            </a:pPr>
            <a:r>
              <a:rPr lang="en-GB" sz="1500">
                <a:solidFill>
                  <a:srgbClr val="000000"/>
                </a:solidFill>
              </a:rPr>
              <a:t>Photoshop</a:t>
            </a:r>
            <a:endParaRPr sz="1500">
              <a:solidFill>
                <a:srgbClr val="000000"/>
              </a:solidFill>
            </a:endParaRPr>
          </a:p>
          <a:p>
            <a:pPr indent="-323850" lvl="0" marL="457200" rtl="0" algn="l">
              <a:lnSpc>
                <a:spcPct val="100000"/>
              </a:lnSpc>
              <a:spcBef>
                <a:spcPts val="0"/>
              </a:spcBef>
              <a:spcAft>
                <a:spcPts val="0"/>
              </a:spcAft>
              <a:buClr>
                <a:srgbClr val="000000"/>
              </a:buClr>
              <a:buSzPts val="1500"/>
              <a:buAutoNum type="arabicPeriod"/>
            </a:pPr>
            <a:r>
              <a:rPr lang="en-GB" sz="1500">
                <a:solidFill>
                  <a:srgbClr val="000000"/>
                </a:solidFill>
              </a:rPr>
              <a:t>Filmora</a:t>
            </a:r>
            <a:endParaRPr sz="1500">
              <a:solidFill>
                <a:srgbClr val="000000"/>
              </a:solidFill>
            </a:endParaRPr>
          </a:p>
          <a:p>
            <a:pPr indent="-323850" lvl="0" marL="457200" rtl="0" algn="l">
              <a:lnSpc>
                <a:spcPct val="100000"/>
              </a:lnSpc>
              <a:spcBef>
                <a:spcPts val="0"/>
              </a:spcBef>
              <a:spcAft>
                <a:spcPts val="0"/>
              </a:spcAft>
              <a:buClr>
                <a:srgbClr val="000000"/>
              </a:buClr>
              <a:buSzPts val="1500"/>
              <a:buAutoNum type="arabicPeriod"/>
            </a:pPr>
            <a:r>
              <a:rPr lang="en-GB" sz="1500">
                <a:solidFill>
                  <a:srgbClr val="000000"/>
                </a:solidFill>
              </a:rPr>
              <a:t>Bytable</a:t>
            </a:r>
            <a:endParaRPr sz="1500">
              <a:solidFill>
                <a:srgbClr val="000000"/>
              </a:solidFill>
              <a:highlight>
                <a:srgbClr val="FFFFFF"/>
              </a:highlight>
            </a:endParaRPr>
          </a:p>
        </p:txBody>
      </p:sp>
      <p:pic>
        <p:nvPicPr>
          <p:cNvPr id="666" name="Google Shape;666;p79"/>
          <p:cNvPicPr preferRelativeResize="0"/>
          <p:nvPr/>
        </p:nvPicPr>
        <p:blipFill>
          <a:blip r:embed="rId3">
            <a:alphaModFix/>
          </a:blip>
          <a:stretch>
            <a:fillRect/>
          </a:stretch>
        </p:blipFill>
        <p:spPr>
          <a:xfrm>
            <a:off x="7194125" y="2741550"/>
            <a:ext cx="1725706" cy="1967551"/>
          </a:xfrm>
          <a:prstGeom prst="rect">
            <a:avLst/>
          </a:prstGeom>
          <a:noFill/>
          <a:ln>
            <a:noFill/>
          </a:ln>
        </p:spPr>
      </p:pic>
      <p:sp>
        <p:nvSpPr>
          <p:cNvPr id="667" name="Google Shape;667;p79"/>
          <p:cNvSpPr txBox="1"/>
          <p:nvPr/>
        </p:nvSpPr>
        <p:spPr>
          <a:xfrm>
            <a:off x="1323250" y="4009088"/>
            <a:ext cx="57159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500">
                <a:latin typeface="Open Sans"/>
                <a:ea typeface="Open Sans"/>
                <a:cs typeface="Open Sans"/>
                <a:sym typeface="Open Sans"/>
              </a:rPr>
              <a:t>Each tool video will be shared with the students </a:t>
            </a:r>
            <a:endParaRPr sz="1500">
              <a:latin typeface="Open Sans"/>
              <a:ea typeface="Open Sans"/>
              <a:cs typeface="Open Sans"/>
              <a:sym typeface="Open Sans"/>
            </a:endParaRPr>
          </a:p>
        </p:txBody>
      </p:sp>
      <p:pic>
        <p:nvPicPr>
          <p:cNvPr id="668" name="Google Shape;668;p79"/>
          <p:cNvPicPr preferRelativeResize="0"/>
          <p:nvPr/>
        </p:nvPicPr>
        <p:blipFill rotWithShape="1">
          <a:blip r:embed="rId4">
            <a:alphaModFix/>
          </a:blip>
          <a:srcRect b="22102" l="22406" r="31791" t="29459"/>
          <a:stretch/>
        </p:blipFill>
        <p:spPr>
          <a:xfrm>
            <a:off x="135400" y="3786575"/>
            <a:ext cx="1187849" cy="1256226"/>
          </a:xfrm>
          <a:prstGeom prst="rect">
            <a:avLst/>
          </a:prstGeom>
          <a:noFill/>
          <a:ln>
            <a:noFill/>
          </a:ln>
        </p:spPr>
      </p:pic>
      <p:sp>
        <p:nvSpPr>
          <p:cNvPr id="669" name="Google Shape;669;p79"/>
          <p:cNvSpPr txBox="1"/>
          <p:nvPr/>
        </p:nvSpPr>
        <p:spPr>
          <a:xfrm>
            <a:off x="416000" y="4206950"/>
            <a:ext cx="7449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GB" sz="1500">
                <a:solidFill>
                  <a:srgbClr val="212529"/>
                </a:solidFill>
                <a:latin typeface="Open Sans"/>
                <a:ea typeface="Open Sans"/>
                <a:cs typeface="Open Sans"/>
                <a:sym typeface="Open Sans"/>
              </a:rPr>
              <a:t>NOTE</a:t>
            </a:r>
            <a:endParaRPr b="1" sz="1500">
              <a:latin typeface="Open Sans"/>
              <a:ea typeface="Open Sans"/>
              <a:cs typeface="Open Sans"/>
              <a:sym typeface="Open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8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Week 3 - 7</a:t>
            </a:r>
            <a:endParaRPr/>
          </a:p>
        </p:txBody>
      </p:sp>
      <p:sp>
        <p:nvSpPr>
          <p:cNvPr id="675" name="Google Shape;675;p80"/>
          <p:cNvSpPr txBox="1"/>
          <p:nvPr>
            <p:ph idx="1" type="body"/>
          </p:nvPr>
        </p:nvSpPr>
        <p:spPr>
          <a:xfrm>
            <a:off x="311700" y="1266325"/>
            <a:ext cx="8520600" cy="1056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GB" sz="1500">
                <a:solidFill>
                  <a:srgbClr val="212529"/>
                </a:solidFill>
                <a:highlight>
                  <a:srgbClr val="FFFFFF"/>
                </a:highlight>
              </a:rPr>
              <a:t>Look at Week 3-7 content for students </a:t>
            </a:r>
            <a:endParaRPr sz="1500">
              <a:solidFill>
                <a:srgbClr val="212529"/>
              </a:solidFill>
              <a:highlight>
                <a:srgbClr val="FFFFFF"/>
              </a:highlight>
            </a:endParaRPr>
          </a:p>
          <a:p>
            <a:pPr indent="0" lvl="0" marL="0" rtl="0" algn="l">
              <a:lnSpc>
                <a:spcPct val="120000"/>
              </a:lnSpc>
              <a:spcBef>
                <a:spcPts val="1200"/>
              </a:spcBef>
              <a:spcAft>
                <a:spcPts val="0"/>
              </a:spcAft>
              <a:buNone/>
            </a:pPr>
            <a:r>
              <a:t/>
            </a:r>
            <a:endParaRPr b="1" sz="2000">
              <a:solidFill>
                <a:schemeClr val="accent1"/>
              </a:solidFill>
            </a:endParaRPr>
          </a:p>
          <a:p>
            <a:pPr indent="0" lvl="0" marL="0" rtl="0" algn="l">
              <a:lnSpc>
                <a:spcPct val="120000"/>
              </a:lnSpc>
              <a:spcBef>
                <a:spcPts val="1600"/>
              </a:spcBef>
              <a:spcAft>
                <a:spcPts val="0"/>
              </a:spcAft>
              <a:buNone/>
            </a:pPr>
            <a:r>
              <a:rPr b="1" lang="en-GB" sz="2000">
                <a:solidFill>
                  <a:schemeClr val="accent1"/>
                </a:solidFill>
              </a:rPr>
              <a:t>Main Project</a:t>
            </a:r>
            <a:endParaRPr b="1" sz="2000">
              <a:solidFill>
                <a:schemeClr val="accent1"/>
              </a:solidFill>
            </a:endParaRPr>
          </a:p>
          <a:p>
            <a:pPr indent="-323850" lvl="0" marL="457200" rtl="0" algn="l">
              <a:lnSpc>
                <a:spcPct val="120000"/>
              </a:lnSpc>
              <a:spcBef>
                <a:spcPts val="1600"/>
              </a:spcBef>
              <a:spcAft>
                <a:spcPts val="0"/>
              </a:spcAft>
              <a:buClr>
                <a:srgbClr val="000000"/>
              </a:buClr>
              <a:buSzPts val="1500"/>
              <a:buChar char="-"/>
            </a:pPr>
            <a:r>
              <a:rPr lang="en-GB" sz="1500">
                <a:solidFill>
                  <a:srgbClr val="000000"/>
                </a:solidFill>
              </a:rPr>
              <a:t>Once students finish their campaign</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They will then move into their</a:t>
            </a:r>
            <a:r>
              <a:rPr b="1" lang="en-GB" sz="1500">
                <a:solidFill>
                  <a:srgbClr val="000000"/>
                </a:solidFill>
              </a:rPr>
              <a:t> main project</a:t>
            </a:r>
            <a:endParaRPr b="1"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Fist they will go through </a:t>
            </a:r>
            <a:r>
              <a:rPr b="1" lang="en-GB" sz="1500">
                <a:solidFill>
                  <a:srgbClr val="000000"/>
                </a:solidFill>
              </a:rPr>
              <a:t>design thinking to identify their project </a:t>
            </a:r>
            <a:r>
              <a:rPr lang="en-GB" sz="1500">
                <a:solidFill>
                  <a:srgbClr val="000000"/>
                </a:solidFill>
              </a:rPr>
              <a:t>- the student/s could take up</a:t>
            </a:r>
            <a:r>
              <a:rPr b="1" lang="en-GB" sz="1500">
                <a:solidFill>
                  <a:srgbClr val="000000"/>
                </a:solidFill>
              </a:rPr>
              <a:t> project work related to their domain, survey or subject area.</a:t>
            </a:r>
            <a:endParaRPr sz="1500">
              <a:solidFill>
                <a:srgbClr val="212529"/>
              </a:solidFill>
              <a:highlight>
                <a:srgbClr val="FFFFFF"/>
              </a:high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Areas could be</a:t>
            </a:r>
            <a:endParaRPr/>
          </a:p>
        </p:txBody>
      </p:sp>
      <p:sp>
        <p:nvSpPr>
          <p:cNvPr id="681" name="Google Shape;681;p81"/>
          <p:cNvSpPr txBox="1"/>
          <p:nvPr>
            <p:ph idx="1" type="body"/>
          </p:nvPr>
        </p:nvSpPr>
        <p:spPr>
          <a:xfrm>
            <a:off x="392650" y="1200150"/>
            <a:ext cx="8520600" cy="531000"/>
          </a:xfrm>
          <a:prstGeom prst="rect">
            <a:avLst/>
          </a:prstGeom>
        </p:spPr>
        <p:txBody>
          <a:bodyPr anchorCtr="0" anchor="t" bIns="91425" lIns="91425" spcFirstLastPara="1" rIns="91425" wrap="square" tIns="91425">
            <a:noAutofit/>
          </a:bodyPr>
          <a:lstStyle/>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Agriculture</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Health</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Marketing and Cooperation</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Animal Husbandry</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Horticulture</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Fisheries</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Sericulture</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Revenue and Survey</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Natural Disaster Management</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Irrigation</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Law &amp; Order</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Excise and Prohibition</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Mines and Geology</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Energy</a:t>
            </a:r>
            <a:endParaRPr sz="1300">
              <a:solidFill>
                <a:schemeClr val="accent5"/>
              </a:solidFill>
            </a:endParaRPr>
          </a:p>
          <a:p>
            <a:pPr indent="0" lvl="0" marL="0" rtl="0" algn="l">
              <a:spcBef>
                <a:spcPts val="1600"/>
              </a:spcBef>
              <a:spcAft>
                <a:spcPts val="1200"/>
              </a:spcAft>
              <a:buNone/>
            </a:pPr>
            <a:r>
              <a:t/>
            </a:r>
            <a:endParaRPr sz="1300">
              <a:solidFill>
                <a:schemeClr val="accent5"/>
              </a:solidFill>
              <a:highlight>
                <a:srgbClr val="FFFFFF"/>
              </a:highlight>
            </a:endParaRPr>
          </a:p>
        </p:txBody>
      </p:sp>
      <p:pic>
        <p:nvPicPr>
          <p:cNvPr id="682" name="Google Shape;682;p81"/>
          <p:cNvPicPr preferRelativeResize="0"/>
          <p:nvPr/>
        </p:nvPicPr>
        <p:blipFill>
          <a:blip r:embed="rId3">
            <a:alphaModFix/>
          </a:blip>
          <a:stretch>
            <a:fillRect/>
          </a:stretch>
        </p:blipFill>
        <p:spPr>
          <a:xfrm>
            <a:off x="6202900" y="2680525"/>
            <a:ext cx="2759925" cy="2205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nvSpPr>
        <p:spPr>
          <a:xfrm>
            <a:off x="1141500" y="2356200"/>
            <a:ext cx="6861000" cy="431100"/>
          </a:xfrm>
          <a:prstGeom prst="rect">
            <a:avLst/>
          </a:prstGeom>
          <a:noFill/>
          <a:ln>
            <a:noFill/>
          </a:ln>
        </p:spPr>
        <p:txBody>
          <a:bodyPr anchorCtr="0" anchor="t" bIns="91425" lIns="91425" spcFirstLastPara="1" rIns="91425" wrap="square" tIns="91425">
            <a:spAutoFit/>
          </a:bodyPr>
          <a:lstStyle/>
          <a:p>
            <a:pPr indent="0" lvl="0" marL="457200" rtl="0" algn="ctr">
              <a:lnSpc>
                <a:spcPct val="120000"/>
              </a:lnSpc>
              <a:spcBef>
                <a:spcPts val="0"/>
              </a:spcBef>
              <a:spcAft>
                <a:spcPts val="0"/>
              </a:spcAft>
              <a:buNone/>
            </a:pPr>
            <a:r>
              <a:rPr b="1" lang="en-GB" sz="1600">
                <a:solidFill>
                  <a:schemeClr val="accent1"/>
                </a:solidFill>
                <a:latin typeface="Open Sans"/>
                <a:ea typeface="Open Sans"/>
                <a:cs typeface="Open Sans"/>
                <a:sym typeface="Open Sans"/>
              </a:rPr>
              <a:t>How are you feeling now?</a:t>
            </a:r>
            <a:endParaRPr b="1" sz="1600">
              <a:solidFill>
                <a:schemeClr val="accent1"/>
              </a:solidFill>
              <a:latin typeface="Open Sans"/>
              <a:ea typeface="Open Sans"/>
              <a:cs typeface="Open Sans"/>
              <a:sym typeface="Open Sans"/>
            </a:endParaRPr>
          </a:p>
        </p:txBody>
      </p:sp>
      <p:pic>
        <p:nvPicPr>
          <p:cNvPr id="109" name="Google Shape;109;p19"/>
          <p:cNvPicPr preferRelativeResize="0"/>
          <p:nvPr/>
        </p:nvPicPr>
        <p:blipFill>
          <a:blip r:embed="rId3">
            <a:alphaModFix/>
          </a:blip>
          <a:stretch>
            <a:fillRect/>
          </a:stretch>
        </p:blipFill>
        <p:spPr>
          <a:xfrm>
            <a:off x="6227600" y="4136950"/>
            <a:ext cx="2711600" cy="7625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Project includes</a:t>
            </a:r>
            <a:endParaRPr/>
          </a:p>
        </p:txBody>
      </p:sp>
      <p:sp>
        <p:nvSpPr>
          <p:cNvPr id="688" name="Google Shape;688;p82"/>
          <p:cNvSpPr txBox="1"/>
          <p:nvPr>
            <p:ph idx="1" type="body"/>
          </p:nvPr>
        </p:nvSpPr>
        <p:spPr>
          <a:xfrm>
            <a:off x="311700" y="1266325"/>
            <a:ext cx="8520600" cy="10560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GB" sz="1500">
                <a:solidFill>
                  <a:srgbClr val="000000"/>
                </a:solidFill>
              </a:rPr>
              <a:t>Data collection, interviews, awareness if any, social entrepreneurship, experiments internship in any select unit or department.</a:t>
            </a:r>
            <a:endParaRPr sz="1500">
              <a:solidFill>
                <a:srgbClr val="000000"/>
              </a:solidFill>
            </a:endParaRPr>
          </a:p>
          <a:p>
            <a:pPr indent="0" lvl="0" marL="0" rtl="0" algn="l">
              <a:spcBef>
                <a:spcPts val="1600"/>
              </a:spcBef>
              <a:spcAft>
                <a:spcPts val="0"/>
              </a:spcAft>
              <a:buNone/>
            </a:pPr>
            <a:r>
              <a:t/>
            </a:r>
            <a:endParaRPr sz="1500">
              <a:solidFill>
                <a:srgbClr val="212529"/>
              </a:solidFill>
              <a:highlight>
                <a:srgbClr val="FFFFFF"/>
              </a:highlight>
            </a:endParaRPr>
          </a:p>
        </p:txBody>
      </p:sp>
      <p:pic>
        <p:nvPicPr>
          <p:cNvPr id="689" name="Google Shape;689;p82"/>
          <p:cNvPicPr preferRelativeResize="0"/>
          <p:nvPr/>
        </p:nvPicPr>
        <p:blipFill>
          <a:blip r:embed="rId3">
            <a:alphaModFix/>
          </a:blip>
          <a:stretch>
            <a:fillRect/>
          </a:stretch>
        </p:blipFill>
        <p:spPr>
          <a:xfrm>
            <a:off x="6136725" y="2141450"/>
            <a:ext cx="2695583" cy="251637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83"/>
          <p:cNvSpPr txBox="1"/>
          <p:nvPr/>
        </p:nvSpPr>
        <p:spPr>
          <a:xfrm>
            <a:off x="1555350" y="523300"/>
            <a:ext cx="6655800" cy="963600"/>
          </a:xfrm>
          <a:prstGeom prst="rect">
            <a:avLst/>
          </a:prstGeom>
          <a:noFill/>
          <a:ln>
            <a:noFill/>
          </a:ln>
        </p:spPr>
        <p:txBody>
          <a:bodyPr anchorCtr="0" anchor="t" bIns="91425" lIns="91425" spcFirstLastPara="1" rIns="91425" wrap="square" tIns="91425">
            <a:spAutoFit/>
          </a:bodyPr>
          <a:lstStyle/>
          <a:p>
            <a:pPr indent="-298450" lvl="0" marL="457200" rtl="0" algn="l">
              <a:lnSpc>
                <a:spcPct val="120000"/>
              </a:lnSpc>
              <a:spcBef>
                <a:spcPts val="0"/>
              </a:spcBef>
              <a:spcAft>
                <a:spcPts val="0"/>
              </a:spcAft>
              <a:buSzPts val="1100"/>
              <a:buFont typeface="Poppins"/>
              <a:buChar char="-"/>
            </a:pPr>
            <a:r>
              <a:rPr lang="en-GB" sz="1100">
                <a:latin typeface="Poppins"/>
                <a:ea typeface="Poppins"/>
                <a:cs typeface="Poppins"/>
                <a:sym typeface="Poppins"/>
              </a:rPr>
              <a:t>Then they will be reporting their project in week 8</a:t>
            </a:r>
            <a:endParaRPr sz="1100">
              <a:latin typeface="Poppins"/>
              <a:ea typeface="Poppins"/>
              <a:cs typeface="Poppins"/>
              <a:sym typeface="Poppins"/>
            </a:endParaRPr>
          </a:p>
          <a:p>
            <a:pPr indent="-298450" lvl="0" marL="457200" rtl="0" algn="l">
              <a:lnSpc>
                <a:spcPct val="120000"/>
              </a:lnSpc>
              <a:spcBef>
                <a:spcPts val="0"/>
              </a:spcBef>
              <a:spcAft>
                <a:spcPts val="0"/>
              </a:spcAft>
              <a:buSzPts val="1100"/>
              <a:buFont typeface="Poppins"/>
              <a:buChar char="-"/>
            </a:pPr>
            <a:r>
              <a:rPr lang="en-GB" sz="1100">
                <a:latin typeface="Poppins"/>
                <a:ea typeface="Poppins"/>
                <a:cs typeface="Poppins"/>
                <a:sym typeface="Poppins"/>
              </a:rPr>
              <a:t>20 mins to go through</a:t>
            </a:r>
            <a:endParaRPr sz="1100">
              <a:latin typeface="Poppins"/>
              <a:ea typeface="Poppins"/>
              <a:cs typeface="Poppins"/>
              <a:sym typeface="Poppins"/>
            </a:endParaRPr>
          </a:p>
          <a:p>
            <a:pPr indent="-298450" lvl="0" marL="457200" rtl="0" algn="l">
              <a:lnSpc>
                <a:spcPct val="120000"/>
              </a:lnSpc>
              <a:spcBef>
                <a:spcPts val="0"/>
              </a:spcBef>
              <a:spcAft>
                <a:spcPts val="0"/>
              </a:spcAft>
              <a:buSzPts val="1100"/>
              <a:buFont typeface="Poppins"/>
              <a:buChar char="-"/>
            </a:pPr>
            <a:r>
              <a:rPr lang="en-GB" sz="1100">
                <a:latin typeface="Poppins"/>
                <a:ea typeface="Poppins"/>
                <a:cs typeface="Poppins"/>
                <a:sym typeface="Poppins"/>
              </a:rPr>
              <a:t>Spend another 10 mins on Week 1 and 2 </a:t>
            </a:r>
            <a:endParaRPr sz="1100">
              <a:latin typeface="Poppins"/>
              <a:ea typeface="Poppins"/>
              <a:cs typeface="Poppins"/>
              <a:sym typeface="Poppins"/>
            </a:endParaRPr>
          </a:p>
          <a:p>
            <a:pPr indent="-298450" lvl="0" marL="457200" rtl="0" algn="l">
              <a:lnSpc>
                <a:spcPct val="120000"/>
              </a:lnSpc>
              <a:spcBef>
                <a:spcPts val="0"/>
              </a:spcBef>
              <a:spcAft>
                <a:spcPts val="0"/>
              </a:spcAft>
              <a:buSzPts val="1100"/>
              <a:buFont typeface="Poppins"/>
              <a:buChar char="-"/>
            </a:pPr>
            <a:r>
              <a:rPr lang="en-GB" sz="1100">
                <a:latin typeface="Poppins"/>
                <a:ea typeface="Poppins"/>
                <a:cs typeface="Poppins"/>
                <a:sym typeface="Poppins"/>
              </a:rPr>
              <a:t>Pause for questions</a:t>
            </a:r>
            <a:endParaRPr sz="1200">
              <a:solidFill>
                <a:srgbClr val="212529"/>
              </a:solidFill>
              <a:highlight>
                <a:srgbClr val="FFFFFF"/>
              </a:highlight>
              <a:latin typeface="Open Sans"/>
              <a:ea typeface="Open Sans"/>
              <a:cs typeface="Open Sans"/>
              <a:sym typeface="Open Sans"/>
            </a:endParaRPr>
          </a:p>
        </p:txBody>
      </p:sp>
      <p:pic>
        <p:nvPicPr>
          <p:cNvPr id="695" name="Google Shape;695;p83"/>
          <p:cNvPicPr preferRelativeResize="0"/>
          <p:nvPr/>
        </p:nvPicPr>
        <p:blipFill rotWithShape="1">
          <a:blip r:embed="rId3">
            <a:alphaModFix/>
          </a:blip>
          <a:srcRect b="22102" l="22406" r="31791" t="29459"/>
          <a:stretch/>
        </p:blipFill>
        <p:spPr>
          <a:xfrm>
            <a:off x="477225" y="445175"/>
            <a:ext cx="1187849" cy="1256226"/>
          </a:xfrm>
          <a:prstGeom prst="rect">
            <a:avLst/>
          </a:prstGeom>
          <a:noFill/>
          <a:ln>
            <a:noFill/>
          </a:ln>
        </p:spPr>
      </p:pic>
      <p:sp>
        <p:nvSpPr>
          <p:cNvPr id="696" name="Google Shape;696;p83"/>
          <p:cNvSpPr txBox="1"/>
          <p:nvPr/>
        </p:nvSpPr>
        <p:spPr>
          <a:xfrm>
            <a:off x="757825" y="865550"/>
            <a:ext cx="7449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GB" sz="1500">
                <a:solidFill>
                  <a:srgbClr val="212529"/>
                </a:solidFill>
                <a:latin typeface="Open Sans"/>
                <a:ea typeface="Open Sans"/>
                <a:cs typeface="Open Sans"/>
                <a:sym typeface="Open Sans"/>
              </a:rPr>
              <a:t>NOTE</a:t>
            </a:r>
            <a:endParaRPr b="1" sz="1500">
              <a:latin typeface="Open Sans"/>
              <a:ea typeface="Open Sans"/>
              <a:cs typeface="Open Sans"/>
              <a:sym typeface="Open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Week 4-7</a:t>
            </a:r>
            <a:endParaRPr/>
          </a:p>
        </p:txBody>
      </p:sp>
      <p:sp>
        <p:nvSpPr>
          <p:cNvPr id="702" name="Google Shape;702;p84"/>
          <p:cNvSpPr txBox="1"/>
          <p:nvPr/>
        </p:nvSpPr>
        <p:spPr>
          <a:xfrm>
            <a:off x="456475" y="1152425"/>
            <a:ext cx="8429700" cy="1369800"/>
          </a:xfrm>
          <a:prstGeom prst="rect">
            <a:avLst/>
          </a:prstGeom>
          <a:noFill/>
          <a:ln>
            <a:noFill/>
          </a:ln>
        </p:spPr>
        <p:txBody>
          <a:bodyPr anchorCtr="0" anchor="t" bIns="91425" lIns="91425" spcFirstLastPara="1" rIns="91425" wrap="square" tIns="91425">
            <a:spAutoFit/>
          </a:bodyPr>
          <a:lstStyle/>
          <a:p>
            <a:pPr indent="-298450" lvl="0" marL="457200" rtl="0" algn="l">
              <a:lnSpc>
                <a:spcPct val="120000"/>
              </a:lnSpc>
              <a:spcBef>
                <a:spcPts val="0"/>
              </a:spcBef>
              <a:spcAft>
                <a:spcPts val="0"/>
              </a:spcAft>
              <a:buSzPts val="1100"/>
              <a:buFont typeface="Poppins"/>
              <a:buChar char="-"/>
            </a:pPr>
            <a:r>
              <a:rPr lang="en-GB" sz="1100">
                <a:latin typeface="Poppins"/>
                <a:ea typeface="Poppins"/>
                <a:cs typeface="Poppins"/>
                <a:sym typeface="Poppins"/>
              </a:rPr>
              <a:t>By week 3 students have completed a socio economic survey and an IEC campaign</a:t>
            </a:r>
            <a:endParaRPr sz="1100">
              <a:latin typeface="Poppins"/>
              <a:ea typeface="Poppins"/>
              <a:cs typeface="Poppins"/>
              <a:sym typeface="Poppins"/>
            </a:endParaRPr>
          </a:p>
          <a:p>
            <a:pPr indent="-298450" lvl="0" marL="457200" rtl="0" algn="l">
              <a:lnSpc>
                <a:spcPct val="120000"/>
              </a:lnSpc>
              <a:spcBef>
                <a:spcPts val="0"/>
              </a:spcBef>
              <a:spcAft>
                <a:spcPts val="0"/>
              </a:spcAft>
              <a:buSzPts val="1100"/>
              <a:buFont typeface="Poppins"/>
              <a:buChar char="-"/>
            </a:pPr>
            <a:r>
              <a:rPr b="1" lang="en-GB" sz="1100">
                <a:latin typeface="Poppins"/>
                <a:ea typeface="Poppins"/>
                <a:cs typeface="Poppins"/>
                <a:sym typeface="Poppins"/>
              </a:rPr>
              <a:t>Main project</a:t>
            </a:r>
            <a:r>
              <a:rPr lang="en-GB" sz="1100">
                <a:latin typeface="Poppins"/>
                <a:ea typeface="Poppins"/>
                <a:cs typeface="Poppins"/>
                <a:sym typeface="Poppins"/>
              </a:rPr>
              <a:t> they will go through Design thinking process to identify the project they want to work on</a:t>
            </a:r>
            <a:endParaRPr sz="1100">
              <a:latin typeface="Poppins"/>
              <a:ea typeface="Poppins"/>
              <a:cs typeface="Poppins"/>
              <a:sym typeface="Poppins"/>
            </a:endParaRPr>
          </a:p>
          <a:p>
            <a:pPr indent="-298450" lvl="0" marL="457200" rtl="0" algn="l">
              <a:lnSpc>
                <a:spcPct val="120000"/>
              </a:lnSpc>
              <a:spcBef>
                <a:spcPts val="0"/>
              </a:spcBef>
              <a:spcAft>
                <a:spcPts val="0"/>
              </a:spcAft>
              <a:buSzPts val="1100"/>
              <a:buFont typeface="Poppins"/>
              <a:buChar char="-"/>
            </a:pPr>
            <a:r>
              <a:rPr lang="en-GB" sz="1100">
                <a:latin typeface="Poppins"/>
                <a:ea typeface="Poppins"/>
                <a:cs typeface="Poppins"/>
                <a:sym typeface="Poppins"/>
              </a:rPr>
              <a:t>Students will be given a list of areas in which they can do their project or could be an issue they have identified during the survey</a:t>
            </a:r>
            <a:endParaRPr sz="1100">
              <a:latin typeface="Poppins"/>
              <a:ea typeface="Poppins"/>
              <a:cs typeface="Poppins"/>
              <a:sym typeface="Poppins"/>
            </a:endParaRPr>
          </a:p>
          <a:p>
            <a:pPr indent="-298450" lvl="0" marL="457200" rtl="0" algn="l">
              <a:lnSpc>
                <a:spcPct val="120000"/>
              </a:lnSpc>
              <a:spcBef>
                <a:spcPts val="0"/>
              </a:spcBef>
              <a:spcAft>
                <a:spcPts val="0"/>
              </a:spcAft>
              <a:buSzPts val="1100"/>
              <a:buFont typeface="Poppins"/>
              <a:buChar char="-"/>
            </a:pPr>
            <a:r>
              <a:rPr lang="en-GB" sz="1100">
                <a:latin typeface="Poppins"/>
                <a:ea typeface="Poppins"/>
                <a:cs typeface="Poppins"/>
                <a:sym typeface="Poppins"/>
              </a:rPr>
              <a:t>Let’s do a quick sample of the activity they will be doing </a:t>
            </a:r>
            <a:endParaRPr sz="1100">
              <a:latin typeface="Poppins"/>
              <a:ea typeface="Poppins"/>
              <a:cs typeface="Poppins"/>
              <a:sym typeface="Poppins"/>
            </a:endParaRPr>
          </a:p>
          <a:p>
            <a:pPr indent="-298450" lvl="0" marL="457200" rtl="0" algn="l">
              <a:lnSpc>
                <a:spcPct val="120000"/>
              </a:lnSpc>
              <a:spcBef>
                <a:spcPts val="0"/>
              </a:spcBef>
              <a:spcAft>
                <a:spcPts val="0"/>
              </a:spcAft>
              <a:buSzPts val="1100"/>
              <a:buFont typeface="Poppins"/>
              <a:buChar char="-"/>
            </a:pPr>
            <a:r>
              <a:rPr lang="en-GB" sz="1100">
                <a:latin typeface="Poppins"/>
                <a:ea typeface="Poppins"/>
                <a:cs typeface="Poppins"/>
                <a:sym typeface="Poppins"/>
              </a:rPr>
              <a:t>Individually take a chart paper and some sketch pens</a:t>
            </a:r>
            <a:endParaRPr sz="15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1000"/>
                                        <p:tgtEl>
                                          <p:spTgt spid="7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Areas could be</a:t>
            </a:r>
            <a:endParaRPr/>
          </a:p>
        </p:txBody>
      </p:sp>
      <p:sp>
        <p:nvSpPr>
          <p:cNvPr id="708" name="Google Shape;708;p85"/>
          <p:cNvSpPr txBox="1"/>
          <p:nvPr>
            <p:ph idx="1" type="body"/>
          </p:nvPr>
        </p:nvSpPr>
        <p:spPr>
          <a:xfrm>
            <a:off x="392650" y="1200150"/>
            <a:ext cx="8520600" cy="531000"/>
          </a:xfrm>
          <a:prstGeom prst="rect">
            <a:avLst/>
          </a:prstGeom>
        </p:spPr>
        <p:txBody>
          <a:bodyPr anchorCtr="0" anchor="t" bIns="91425" lIns="91425" spcFirstLastPara="1" rIns="91425" wrap="square" tIns="91425">
            <a:noAutofit/>
          </a:bodyPr>
          <a:lstStyle/>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Agriculture</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Health</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Marketing and Cooperation</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Animal Husbandry</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Horticulture</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Fisheries</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Sericulture</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Revenue and Survey</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Natural Disaster Management</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Irrigation</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Law &amp; Order</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Excise and Prohibition</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Mines and Geology</a:t>
            </a:r>
            <a:endParaRPr sz="1300">
              <a:solidFill>
                <a:schemeClr val="accent5"/>
              </a:solidFill>
            </a:endParaRPr>
          </a:p>
          <a:p>
            <a:pPr indent="-311150" lvl="0" marL="457200" rtl="0" algn="l">
              <a:lnSpc>
                <a:spcPct val="120000"/>
              </a:lnSpc>
              <a:spcBef>
                <a:spcPts val="0"/>
              </a:spcBef>
              <a:spcAft>
                <a:spcPts val="0"/>
              </a:spcAft>
              <a:buClr>
                <a:schemeClr val="accent5"/>
              </a:buClr>
              <a:buSzPts val="1300"/>
              <a:buChar char="-"/>
            </a:pPr>
            <a:r>
              <a:rPr lang="en-GB" sz="1300">
                <a:solidFill>
                  <a:schemeClr val="accent5"/>
                </a:solidFill>
              </a:rPr>
              <a:t>Energy</a:t>
            </a:r>
            <a:endParaRPr sz="1300">
              <a:solidFill>
                <a:schemeClr val="accent5"/>
              </a:solidFill>
            </a:endParaRPr>
          </a:p>
          <a:p>
            <a:pPr indent="0" lvl="0" marL="0" rtl="0" algn="l">
              <a:spcBef>
                <a:spcPts val="1600"/>
              </a:spcBef>
              <a:spcAft>
                <a:spcPts val="1200"/>
              </a:spcAft>
              <a:buNone/>
            </a:pPr>
            <a:r>
              <a:t/>
            </a:r>
            <a:endParaRPr sz="1300">
              <a:solidFill>
                <a:schemeClr val="accent5"/>
              </a:solidFill>
              <a:highlight>
                <a:srgbClr val="FFFFFF"/>
              </a:highlight>
            </a:endParaRPr>
          </a:p>
        </p:txBody>
      </p:sp>
      <p:pic>
        <p:nvPicPr>
          <p:cNvPr id="709" name="Google Shape;709;p85"/>
          <p:cNvPicPr preferRelativeResize="0"/>
          <p:nvPr/>
        </p:nvPicPr>
        <p:blipFill>
          <a:blip r:embed="rId3">
            <a:alphaModFix/>
          </a:blip>
          <a:stretch>
            <a:fillRect/>
          </a:stretch>
        </p:blipFill>
        <p:spPr>
          <a:xfrm>
            <a:off x="6202900" y="2680525"/>
            <a:ext cx="2759925" cy="2205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86"/>
          <p:cNvPicPr preferRelativeResize="0"/>
          <p:nvPr/>
        </p:nvPicPr>
        <p:blipFill>
          <a:blip r:embed="rId3">
            <a:alphaModFix/>
          </a:blip>
          <a:stretch>
            <a:fillRect/>
          </a:stretch>
        </p:blipFill>
        <p:spPr>
          <a:xfrm>
            <a:off x="1219763" y="159525"/>
            <a:ext cx="6704475" cy="47370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STEP 1: Empathy</a:t>
            </a:r>
            <a:endParaRPr/>
          </a:p>
        </p:txBody>
      </p:sp>
      <p:sp>
        <p:nvSpPr>
          <p:cNvPr id="720" name="Google Shape;720;p87"/>
          <p:cNvSpPr txBox="1"/>
          <p:nvPr>
            <p:ph idx="1" type="body"/>
          </p:nvPr>
        </p:nvSpPr>
        <p:spPr>
          <a:xfrm>
            <a:off x="311700" y="1290650"/>
            <a:ext cx="5023500" cy="2039100"/>
          </a:xfrm>
          <a:prstGeom prst="rect">
            <a:avLst/>
          </a:prstGeom>
        </p:spPr>
        <p:txBody>
          <a:bodyPr anchorCtr="0" anchor="t" bIns="91425" lIns="91425" spcFirstLastPara="1" rIns="91425" wrap="square" tIns="91425">
            <a:noAutofit/>
          </a:bodyPr>
          <a:lstStyle/>
          <a:p>
            <a:pPr indent="-298450" lvl="0" marL="914400" rtl="0" algn="l">
              <a:lnSpc>
                <a:spcPct val="120000"/>
              </a:lnSpc>
              <a:spcBef>
                <a:spcPts val="0"/>
              </a:spcBef>
              <a:spcAft>
                <a:spcPts val="0"/>
              </a:spcAft>
              <a:buClr>
                <a:srgbClr val="000000"/>
              </a:buClr>
              <a:buSzPts val="1100"/>
              <a:buFont typeface="Poppins"/>
              <a:buChar char="-"/>
            </a:pPr>
            <a:r>
              <a:rPr b="1" lang="en-GB" sz="1100">
                <a:solidFill>
                  <a:srgbClr val="000000"/>
                </a:solidFill>
                <a:latin typeface="Poppins"/>
                <a:ea typeface="Poppins"/>
                <a:cs typeface="Poppins"/>
                <a:sym typeface="Poppins"/>
              </a:rPr>
              <a:t>The first step of design thinking process is empathy - to conduct research  to develop an understanding of your users </a:t>
            </a:r>
            <a:endParaRPr b="1" sz="1100">
              <a:solidFill>
                <a:srgbClr val="000000"/>
              </a:solidFill>
              <a:latin typeface="Poppins"/>
              <a:ea typeface="Poppins"/>
              <a:cs typeface="Poppins"/>
              <a:sym typeface="Poppins"/>
            </a:endParaRPr>
          </a:p>
          <a:p>
            <a:pPr indent="-298450" lvl="0" marL="914400" rtl="0" algn="l">
              <a:lnSpc>
                <a:spcPct val="120000"/>
              </a:lnSpc>
              <a:spcBef>
                <a:spcPts val="0"/>
              </a:spcBef>
              <a:spcAft>
                <a:spcPts val="0"/>
              </a:spcAft>
              <a:buClr>
                <a:srgbClr val="000000"/>
              </a:buClr>
              <a:buSzPts val="1100"/>
              <a:buFont typeface="Poppins"/>
              <a:buChar char="-"/>
            </a:pPr>
            <a:r>
              <a:rPr lang="en-GB" sz="1100">
                <a:solidFill>
                  <a:srgbClr val="000000"/>
                </a:solidFill>
                <a:latin typeface="Poppins"/>
                <a:ea typeface="Poppins"/>
                <a:cs typeface="Poppins"/>
                <a:sym typeface="Poppins"/>
              </a:rPr>
              <a:t>If students choose to work on a project where the problem was identified in the survey he/she can skip the first step and do a smaller survey around the problem identified.</a:t>
            </a:r>
            <a:endParaRPr sz="1100">
              <a:solidFill>
                <a:srgbClr val="000000"/>
              </a:solidFill>
              <a:latin typeface="Poppins"/>
              <a:ea typeface="Poppins"/>
              <a:cs typeface="Poppins"/>
              <a:sym typeface="Poppins"/>
            </a:endParaRPr>
          </a:p>
          <a:p>
            <a:pPr indent="-298450" lvl="0" marL="914400" rtl="0" algn="l">
              <a:lnSpc>
                <a:spcPct val="120000"/>
              </a:lnSpc>
              <a:spcBef>
                <a:spcPts val="0"/>
              </a:spcBef>
              <a:spcAft>
                <a:spcPts val="0"/>
              </a:spcAft>
              <a:buClr>
                <a:srgbClr val="000000"/>
              </a:buClr>
              <a:buSzPts val="1100"/>
              <a:buFont typeface="Poppins"/>
              <a:buChar char="-"/>
            </a:pPr>
            <a:r>
              <a:rPr lang="en-GB" sz="1100">
                <a:solidFill>
                  <a:srgbClr val="000000"/>
                </a:solidFill>
                <a:latin typeface="Poppins"/>
                <a:ea typeface="Poppins"/>
                <a:cs typeface="Poppins"/>
                <a:sym typeface="Poppins"/>
              </a:rPr>
              <a:t>If the student chooses a new area they he/she has to first do the survey and then move to the second step</a:t>
            </a:r>
            <a:endParaRPr sz="1500">
              <a:solidFill>
                <a:srgbClr val="000000"/>
              </a:solidFill>
            </a:endParaRPr>
          </a:p>
        </p:txBody>
      </p:sp>
      <p:pic>
        <p:nvPicPr>
          <p:cNvPr id="721" name="Google Shape;721;p87"/>
          <p:cNvPicPr preferRelativeResize="0"/>
          <p:nvPr/>
        </p:nvPicPr>
        <p:blipFill rotWithShape="1">
          <a:blip r:embed="rId3">
            <a:alphaModFix/>
          </a:blip>
          <a:srcRect b="0" l="0" r="0" t="14821"/>
          <a:stretch/>
        </p:blipFill>
        <p:spPr>
          <a:xfrm>
            <a:off x="5981700" y="2522450"/>
            <a:ext cx="2903750" cy="23257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8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STEP 2: Define</a:t>
            </a:r>
            <a:endParaRPr/>
          </a:p>
        </p:txBody>
      </p:sp>
      <p:sp>
        <p:nvSpPr>
          <p:cNvPr id="727" name="Google Shape;727;p88"/>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323850" lvl="0" marL="914400" rtl="0" algn="l">
              <a:lnSpc>
                <a:spcPct val="100000"/>
              </a:lnSpc>
              <a:spcBef>
                <a:spcPts val="1200"/>
              </a:spcBef>
              <a:spcAft>
                <a:spcPts val="0"/>
              </a:spcAft>
              <a:buClr>
                <a:srgbClr val="000000"/>
              </a:buClr>
              <a:buSzPts val="1500"/>
              <a:buChar char="-"/>
            </a:pPr>
            <a:r>
              <a:rPr lang="en-GB" sz="1500">
                <a:solidFill>
                  <a:srgbClr val="333333"/>
                </a:solidFill>
              </a:rPr>
              <a:t>Defining the problem</a:t>
            </a:r>
            <a:endParaRPr sz="1500">
              <a:solidFill>
                <a:srgbClr val="333333"/>
              </a:solidFill>
            </a:endParaRPr>
          </a:p>
          <a:p>
            <a:pPr indent="-323850" lvl="0" marL="914400" rtl="0" algn="l">
              <a:lnSpc>
                <a:spcPct val="120000"/>
              </a:lnSpc>
              <a:spcBef>
                <a:spcPts val="1200"/>
              </a:spcBef>
              <a:spcAft>
                <a:spcPts val="0"/>
              </a:spcAft>
              <a:buClr>
                <a:srgbClr val="000000"/>
              </a:buClr>
              <a:buSzPts val="1500"/>
              <a:buChar char="-"/>
            </a:pPr>
            <a:r>
              <a:rPr lang="en-GB" sz="1500">
                <a:solidFill>
                  <a:srgbClr val="000000"/>
                </a:solidFill>
              </a:rPr>
              <a:t>Combining all their research and laying it out </a:t>
            </a:r>
            <a:endParaRPr sz="1500">
              <a:solidFill>
                <a:srgbClr val="000000"/>
              </a:solidFill>
            </a:endParaRPr>
          </a:p>
          <a:p>
            <a:pPr indent="-323850" lvl="0" marL="914400" rtl="0" algn="l">
              <a:lnSpc>
                <a:spcPct val="120000"/>
              </a:lnSpc>
              <a:spcBef>
                <a:spcPts val="0"/>
              </a:spcBef>
              <a:spcAft>
                <a:spcPts val="0"/>
              </a:spcAft>
              <a:buClr>
                <a:srgbClr val="000000"/>
              </a:buClr>
              <a:buSzPts val="1500"/>
              <a:buChar char="-"/>
            </a:pPr>
            <a:r>
              <a:rPr lang="en-GB" sz="1500">
                <a:solidFill>
                  <a:srgbClr val="000000"/>
                </a:solidFill>
              </a:rPr>
              <a:t>Problem tree Analysis </a:t>
            </a:r>
            <a:endParaRPr sz="1500">
              <a:solidFill>
                <a:srgbClr val="000000"/>
              </a:solidFill>
            </a:endParaRPr>
          </a:p>
          <a:p>
            <a:pPr indent="-323850" lvl="0" marL="914400" rtl="0" algn="l">
              <a:lnSpc>
                <a:spcPct val="120000"/>
              </a:lnSpc>
              <a:spcBef>
                <a:spcPts val="0"/>
              </a:spcBef>
              <a:spcAft>
                <a:spcPts val="0"/>
              </a:spcAft>
              <a:buClr>
                <a:srgbClr val="000000"/>
              </a:buClr>
              <a:buSzPts val="1500"/>
              <a:buChar char="-"/>
            </a:pPr>
            <a:r>
              <a:rPr lang="en-GB" sz="1500">
                <a:solidFill>
                  <a:srgbClr val="000000"/>
                </a:solidFill>
              </a:rPr>
              <a:t>5 whys</a:t>
            </a:r>
            <a:endParaRPr sz="1500">
              <a:solidFill>
                <a:srgbClr val="000000"/>
              </a:solidFill>
            </a:endParaRPr>
          </a:p>
          <a:p>
            <a:pPr indent="-323850" lvl="0" marL="914400" rtl="0" algn="l">
              <a:lnSpc>
                <a:spcPct val="120000"/>
              </a:lnSpc>
              <a:spcBef>
                <a:spcPts val="0"/>
              </a:spcBef>
              <a:spcAft>
                <a:spcPts val="0"/>
              </a:spcAft>
              <a:buClr>
                <a:srgbClr val="000000"/>
              </a:buClr>
              <a:buSzPts val="1500"/>
              <a:buChar char="-"/>
            </a:pPr>
            <a:r>
              <a:rPr lang="en-GB" sz="1500">
                <a:solidFill>
                  <a:srgbClr val="000000"/>
                </a:solidFill>
              </a:rPr>
              <a:t>Problem statement </a:t>
            </a:r>
            <a:endParaRPr sz="1500">
              <a:solidFill>
                <a:srgbClr val="000000"/>
              </a:solidFill>
            </a:endParaRPr>
          </a:p>
        </p:txBody>
      </p:sp>
      <p:pic>
        <p:nvPicPr>
          <p:cNvPr id="728" name="Google Shape;728;p88"/>
          <p:cNvPicPr preferRelativeResize="0"/>
          <p:nvPr/>
        </p:nvPicPr>
        <p:blipFill>
          <a:blip r:embed="rId3">
            <a:alphaModFix/>
          </a:blip>
          <a:stretch>
            <a:fillRect/>
          </a:stretch>
        </p:blipFill>
        <p:spPr>
          <a:xfrm>
            <a:off x="6579525" y="2369350"/>
            <a:ext cx="2252775" cy="23176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STEP 3: Ideate</a:t>
            </a:r>
            <a:endParaRPr/>
          </a:p>
        </p:txBody>
      </p:sp>
      <p:sp>
        <p:nvSpPr>
          <p:cNvPr id="734" name="Google Shape;734;p89"/>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323850" lvl="0" marL="914400" rtl="0" algn="l">
              <a:lnSpc>
                <a:spcPct val="120000"/>
              </a:lnSpc>
              <a:spcBef>
                <a:spcPts val="0"/>
              </a:spcBef>
              <a:spcAft>
                <a:spcPts val="0"/>
              </a:spcAft>
              <a:buClr>
                <a:srgbClr val="000000"/>
              </a:buClr>
              <a:buSzPts val="1500"/>
              <a:buChar char="-"/>
            </a:pPr>
            <a:r>
              <a:rPr lang="en-GB" sz="1500">
                <a:solidFill>
                  <a:srgbClr val="333333"/>
                </a:solidFill>
              </a:rPr>
              <a:t>What could the probable solutions be?</a:t>
            </a:r>
            <a:endParaRPr sz="1500">
              <a:solidFill>
                <a:srgbClr val="333333"/>
              </a:solidFill>
            </a:endParaRPr>
          </a:p>
        </p:txBody>
      </p:sp>
      <p:pic>
        <p:nvPicPr>
          <p:cNvPr id="735" name="Google Shape;735;p89"/>
          <p:cNvPicPr preferRelativeResize="0"/>
          <p:nvPr/>
        </p:nvPicPr>
        <p:blipFill rotWithShape="1">
          <a:blip r:embed="rId3">
            <a:alphaModFix/>
          </a:blip>
          <a:srcRect b="6430" l="7765" r="11680" t="9295"/>
          <a:stretch/>
        </p:blipFill>
        <p:spPr>
          <a:xfrm>
            <a:off x="6829430" y="2701050"/>
            <a:ext cx="1906900" cy="19309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9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rtl="0" algn="l">
              <a:spcBef>
                <a:spcPts val="0"/>
              </a:spcBef>
              <a:spcAft>
                <a:spcPts val="0"/>
              </a:spcAft>
              <a:buSzPct val="100000"/>
              <a:buChar char="●"/>
            </a:pPr>
            <a:r>
              <a:rPr lang="en-GB"/>
              <a:t>Activity</a:t>
            </a:r>
            <a:endParaRPr/>
          </a:p>
        </p:txBody>
      </p:sp>
      <p:sp>
        <p:nvSpPr>
          <p:cNvPr id="741" name="Google Shape;741;p90"/>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GB" sz="1600">
                <a:solidFill>
                  <a:srgbClr val="000000"/>
                </a:solidFill>
              </a:rPr>
              <a:t>Think of an example: </a:t>
            </a:r>
            <a:endParaRPr b="1" sz="1600">
              <a:solidFill>
                <a:srgbClr val="000000"/>
              </a:solidFill>
            </a:endParaRPr>
          </a:p>
          <a:p>
            <a:pPr indent="0" lvl="0" marL="0" rtl="0" algn="l">
              <a:lnSpc>
                <a:spcPct val="120000"/>
              </a:lnSpc>
              <a:spcBef>
                <a:spcPts val="0"/>
              </a:spcBef>
              <a:spcAft>
                <a:spcPts val="0"/>
              </a:spcAft>
              <a:buNone/>
            </a:pPr>
            <a:r>
              <a:t/>
            </a:r>
            <a:endParaRPr b="1" sz="1600">
              <a:solidFill>
                <a:srgbClr val="000000"/>
              </a:solidFill>
            </a:endParaRPr>
          </a:p>
          <a:p>
            <a:pPr indent="0" lvl="0" marL="0" rtl="0" algn="l">
              <a:lnSpc>
                <a:spcPct val="120000"/>
              </a:lnSpc>
              <a:spcBef>
                <a:spcPts val="0"/>
              </a:spcBef>
              <a:spcAft>
                <a:spcPts val="0"/>
              </a:spcAft>
              <a:buNone/>
            </a:pPr>
            <a:r>
              <a:rPr b="1" lang="en-GB" sz="1600">
                <a:solidFill>
                  <a:srgbClr val="000000"/>
                </a:solidFill>
              </a:rPr>
              <a:t>Problem statement: </a:t>
            </a:r>
            <a:endParaRPr b="1" sz="1600">
              <a:solidFill>
                <a:srgbClr val="000000"/>
              </a:solidFill>
            </a:endParaRPr>
          </a:p>
          <a:p>
            <a:pPr indent="0" lvl="0" marL="0" rtl="0" algn="l">
              <a:lnSpc>
                <a:spcPct val="120000"/>
              </a:lnSpc>
              <a:spcBef>
                <a:spcPts val="0"/>
              </a:spcBef>
              <a:spcAft>
                <a:spcPts val="0"/>
              </a:spcAft>
              <a:buNone/>
            </a:pPr>
            <a:r>
              <a:rPr lang="en-GB" sz="1100">
                <a:solidFill>
                  <a:srgbClr val="000000"/>
                </a:solidFill>
                <a:latin typeface="Poppins"/>
                <a:ea typeface="Poppins"/>
                <a:cs typeface="Poppins"/>
                <a:sym typeface="Poppins"/>
              </a:rPr>
              <a:t>Cleaning drinking water</a:t>
            </a:r>
            <a:endParaRPr sz="1100">
              <a:solidFill>
                <a:srgbClr val="000000"/>
              </a:solidFill>
              <a:latin typeface="Poppins"/>
              <a:ea typeface="Poppins"/>
              <a:cs typeface="Poppins"/>
              <a:sym typeface="Poppins"/>
            </a:endParaRPr>
          </a:p>
          <a:p>
            <a:pPr indent="0" lvl="0" marL="457200" rtl="0" algn="l">
              <a:lnSpc>
                <a:spcPct val="120000"/>
              </a:lnSpc>
              <a:spcBef>
                <a:spcPts val="0"/>
              </a:spcBef>
              <a:spcAft>
                <a:spcPts val="0"/>
              </a:spcAft>
              <a:buNone/>
            </a:pPr>
            <a:r>
              <a:rPr lang="en-GB" sz="1100">
                <a:solidFill>
                  <a:srgbClr val="000000"/>
                </a:solidFill>
                <a:latin typeface="Poppins"/>
                <a:ea typeface="Poppins"/>
                <a:cs typeface="Poppins"/>
                <a:sym typeface="Poppins"/>
              </a:rPr>
              <a:t>“Water received in the taps in village X is contaminated</a:t>
            </a:r>
            <a:endParaRPr sz="1100">
              <a:solidFill>
                <a:srgbClr val="000000"/>
              </a:solidFill>
              <a:latin typeface="Poppins"/>
              <a:ea typeface="Poppins"/>
              <a:cs typeface="Poppins"/>
              <a:sym typeface="Poppins"/>
            </a:endParaRPr>
          </a:p>
          <a:p>
            <a:pPr indent="0" lvl="0" marL="457200" rtl="0" algn="l">
              <a:lnSpc>
                <a:spcPct val="120000"/>
              </a:lnSpc>
              <a:spcBef>
                <a:spcPts val="0"/>
              </a:spcBef>
              <a:spcAft>
                <a:spcPts val="0"/>
              </a:spcAft>
              <a:buNone/>
            </a:pPr>
            <a:r>
              <a:rPr lang="en-GB" sz="1100">
                <a:solidFill>
                  <a:srgbClr val="000000"/>
                </a:solidFill>
                <a:latin typeface="Poppins"/>
                <a:ea typeface="Poppins"/>
                <a:cs typeface="Poppins"/>
                <a:sym typeface="Poppins"/>
              </a:rPr>
              <a:t> which is leading to many health related problems since 2019” </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t/>
            </a:r>
            <a:endParaRPr b="1" sz="1600">
              <a:solidFill>
                <a:srgbClr val="000000"/>
              </a:solidFill>
            </a:endParaRPr>
          </a:p>
        </p:txBody>
      </p:sp>
      <p:pic>
        <p:nvPicPr>
          <p:cNvPr id="742" name="Google Shape;742;p90"/>
          <p:cNvPicPr preferRelativeResize="0"/>
          <p:nvPr/>
        </p:nvPicPr>
        <p:blipFill>
          <a:blip r:embed="rId3">
            <a:alphaModFix/>
          </a:blip>
          <a:stretch>
            <a:fillRect/>
          </a:stretch>
        </p:blipFill>
        <p:spPr>
          <a:xfrm>
            <a:off x="5628144" y="2037050"/>
            <a:ext cx="2701125" cy="26928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Think of all possible solutions</a:t>
            </a:r>
            <a:endParaRPr/>
          </a:p>
        </p:txBody>
      </p:sp>
      <p:sp>
        <p:nvSpPr>
          <p:cNvPr id="748" name="Google Shape;748;p91"/>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rPr>
              <a:t>Think of all the ideas/ solutions you can </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Remember - don't judge the solutions just write them down</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10 mins</a:t>
            </a:r>
            <a:endParaRPr sz="1500">
              <a:solidFill>
                <a:srgbClr val="000000"/>
              </a:solidFill>
            </a:endParaRPr>
          </a:p>
          <a:p>
            <a:pPr indent="0" lvl="0" marL="457200" rtl="0" algn="l">
              <a:lnSpc>
                <a:spcPct val="120000"/>
              </a:lnSpc>
              <a:spcBef>
                <a:spcPts val="0"/>
              </a:spcBef>
              <a:spcAft>
                <a:spcPts val="0"/>
              </a:spcAft>
              <a:buNone/>
            </a:pPr>
            <a:r>
              <a:t/>
            </a:r>
            <a:endParaRPr b="1" sz="1500">
              <a:solidFill>
                <a:srgbClr val="000000"/>
              </a:solidFill>
            </a:endParaRPr>
          </a:p>
        </p:txBody>
      </p:sp>
      <p:pic>
        <p:nvPicPr>
          <p:cNvPr id="749" name="Google Shape;749;p91"/>
          <p:cNvPicPr preferRelativeResize="0"/>
          <p:nvPr/>
        </p:nvPicPr>
        <p:blipFill>
          <a:blip r:embed="rId3">
            <a:alphaModFix/>
          </a:blip>
          <a:stretch>
            <a:fillRect/>
          </a:stretch>
        </p:blipFill>
        <p:spPr>
          <a:xfrm>
            <a:off x="7371557" y="2522450"/>
            <a:ext cx="1504500" cy="2085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Recap</a:t>
            </a:r>
            <a:endParaRPr/>
          </a:p>
        </p:txBody>
      </p:sp>
      <p:sp>
        <p:nvSpPr>
          <p:cNvPr id="115" name="Google Shape;115;p20"/>
          <p:cNvSpPr txBox="1"/>
          <p:nvPr>
            <p:ph idx="1" type="body"/>
          </p:nvPr>
        </p:nvSpPr>
        <p:spPr>
          <a:xfrm>
            <a:off x="311700" y="1266325"/>
            <a:ext cx="8213400" cy="1749000"/>
          </a:xfrm>
          <a:prstGeom prst="rect">
            <a:avLst/>
          </a:prstGeom>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0000"/>
              </a:buClr>
              <a:buSzPts val="1500"/>
              <a:buChar char="-"/>
            </a:pPr>
            <a:r>
              <a:rPr lang="en-GB" sz="1500">
                <a:solidFill>
                  <a:srgbClr val="000000"/>
                </a:solidFill>
              </a:rPr>
              <a:t>We will be first looking what we did yesterday</a:t>
            </a:r>
            <a:endParaRPr sz="1500">
              <a:solidFill>
                <a:srgbClr val="000000"/>
              </a:solidFill>
            </a:endParaRPr>
          </a:p>
          <a:p>
            <a:pPr indent="-323850" lvl="0" marL="457200" rtl="0" algn="l">
              <a:lnSpc>
                <a:spcPct val="115000"/>
              </a:lnSpc>
              <a:spcBef>
                <a:spcPts val="0"/>
              </a:spcBef>
              <a:spcAft>
                <a:spcPts val="0"/>
              </a:spcAft>
              <a:buClr>
                <a:srgbClr val="000000"/>
              </a:buClr>
              <a:buSzPts val="1500"/>
              <a:buChar char="-"/>
            </a:pPr>
            <a:r>
              <a:rPr lang="en-GB" sz="1500">
                <a:solidFill>
                  <a:srgbClr val="000000"/>
                </a:solidFill>
              </a:rPr>
              <a:t>Let’s take one post it each and mention one thing that stood out to us the most from the last session</a:t>
            </a:r>
            <a:endParaRPr sz="1500">
              <a:solidFill>
                <a:srgbClr val="000000"/>
              </a:solidFill>
            </a:endParaRPr>
          </a:p>
          <a:p>
            <a:pPr indent="-323850" lvl="0" marL="457200" rtl="0" algn="l">
              <a:lnSpc>
                <a:spcPct val="115000"/>
              </a:lnSpc>
              <a:spcBef>
                <a:spcPts val="0"/>
              </a:spcBef>
              <a:spcAft>
                <a:spcPts val="0"/>
              </a:spcAft>
              <a:buClr>
                <a:srgbClr val="000000"/>
              </a:buClr>
              <a:buSzPts val="1500"/>
              <a:buChar char="-"/>
            </a:pPr>
            <a:r>
              <a:rPr lang="en-GB" sz="1500">
                <a:solidFill>
                  <a:srgbClr val="000000"/>
                </a:solidFill>
              </a:rPr>
              <a:t>It could even be as simple as a statS from the case studies </a:t>
            </a:r>
            <a:endParaRPr sz="1500">
              <a:solidFill>
                <a:srgbClr val="000000"/>
              </a:solidFill>
            </a:endParaRPr>
          </a:p>
          <a:p>
            <a:pPr indent="-323850" lvl="0" marL="457200" rtl="0" algn="l">
              <a:lnSpc>
                <a:spcPct val="115000"/>
              </a:lnSpc>
              <a:spcBef>
                <a:spcPts val="0"/>
              </a:spcBef>
              <a:spcAft>
                <a:spcPts val="0"/>
              </a:spcAft>
              <a:buClr>
                <a:srgbClr val="000000"/>
              </a:buClr>
              <a:buSzPts val="1500"/>
              <a:buChar char="-"/>
            </a:pPr>
            <a:r>
              <a:rPr lang="en-GB" sz="1500">
                <a:solidFill>
                  <a:srgbClr val="000000"/>
                </a:solidFill>
              </a:rPr>
              <a:t>Take 3 mins to think and post it on the chart paper</a:t>
            </a:r>
            <a:endParaRPr sz="1500">
              <a:solidFill>
                <a:srgbClr val="000000"/>
              </a:solidFill>
            </a:endParaRPr>
          </a:p>
          <a:p>
            <a:pPr indent="-323850" lvl="0" marL="457200" rtl="0" algn="l">
              <a:lnSpc>
                <a:spcPct val="115000"/>
              </a:lnSpc>
              <a:spcBef>
                <a:spcPts val="0"/>
              </a:spcBef>
              <a:spcAft>
                <a:spcPts val="0"/>
              </a:spcAft>
              <a:buClr>
                <a:srgbClr val="000000"/>
              </a:buClr>
              <a:buSzPts val="1500"/>
              <a:buChar char="-"/>
            </a:pPr>
            <a:r>
              <a:rPr lang="en-GB" sz="1500">
                <a:solidFill>
                  <a:srgbClr val="000000"/>
                </a:solidFill>
              </a:rPr>
              <a:t>Let’s take 5 mins to go through other responses</a:t>
            </a:r>
            <a:endParaRPr sz="1500">
              <a:solidFill>
                <a:srgbClr val="000000"/>
              </a:solidFill>
            </a:endParaRPr>
          </a:p>
          <a:p>
            <a:pPr indent="0" lvl="0" marL="457200" rtl="0" algn="l">
              <a:lnSpc>
                <a:spcPct val="115000"/>
              </a:lnSpc>
              <a:spcBef>
                <a:spcPts val="0"/>
              </a:spcBef>
              <a:spcAft>
                <a:spcPts val="0"/>
              </a:spcAft>
              <a:buNone/>
            </a:pPr>
            <a:r>
              <a:t/>
            </a:r>
            <a:endParaRPr sz="1500">
              <a:solidFill>
                <a:srgbClr val="000000"/>
              </a:solidFill>
              <a:highlight>
                <a:srgbClr val="FFFFFF"/>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How many did you come up with?</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grpSp>
        <p:nvGrpSpPr>
          <p:cNvPr id="759" name="Google Shape;759;p93"/>
          <p:cNvGrpSpPr/>
          <p:nvPr/>
        </p:nvGrpSpPr>
        <p:grpSpPr>
          <a:xfrm>
            <a:off x="1186459" y="3769398"/>
            <a:ext cx="7389676" cy="835520"/>
            <a:chOff x="1593000" y="2322568"/>
            <a:chExt cx="5957975" cy="643500"/>
          </a:xfrm>
        </p:grpSpPr>
        <p:sp>
          <p:nvSpPr>
            <p:cNvPr id="760" name="Google Shape;760;p9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93"/>
            <p:cNvSpPr/>
            <p:nvPr/>
          </p:nvSpPr>
          <p:spPr>
            <a:xfrm flipH="1">
              <a:off x="2283025" y="2322575"/>
              <a:ext cx="18444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93"/>
            <p:cNvSpPr/>
            <p:nvPr/>
          </p:nvSpPr>
          <p:spPr>
            <a:xfrm rot="-5400000">
              <a:off x="3501574" y="1934671"/>
              <a:ext cx="643356" cy="1419149"/>
            </a:xfrm>
            <a:prstGeom prst="flowChartOffpageConnector">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9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FFFFFF"/>
                  </a:solidFill>
                  <a:latin typeface="Roboto Medium"/>
                  <a:ea typeface="Roboto Medium"/>
                  <a:cs typeface="Roboto Medium"/>
                  <a:sym typeface="Roboto Medium"/>
                </a:rPr>
                <a:t>Research In-depth/Internship</a:t>
              </a:r>
              <a:endParaRPr sz="1000">
                <a:solidFill>
                  <a:srgbClr val="FFFFFF"/>
                </a:solidFill>
                <a:latin typeface="Roboto"/>
                <a:ea typeface="Roboto"/>
                <a:cs typeface="Roboto"/>
                <a:sym typeface="Roboto"/>
              </a:endParaRPr>
            </a:p>
          </p:txBody>
        </p:sp>
        <p:sp>
          <p:nvSpPr>
            <p:cNvPr id="764" name="Google Shape;764;p93"/>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93"/>
            <p:cNvSpPr/>
            <p:nvPr/>
          </p:nvSpPr>
          <p:spPr>
            <a:xfrm>
              <a:off x="1593000" y="2322575"/>
              <a:ext cx="690000" cy="642600"/>
            </a:xfrm>
            <a:prstGeom prst="rect">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Roboto Thin"/>
                  <a:ea typeface="Roboto Thin"/>
                  <a:cs typeface="Roboto Thin"/>
                  <a:sym typeface="Roboto Thin"/>
                </a:rPr>
                <a:t>05</a:t>
              </a:r>
              <a:endParaRPr sz="2600">
                <a:solidFill>
                  <a:srgbClr val="FFFFFF"/>
                </a:solidFill>
                <a:latin typeface="Roboto Thin"/>
                <a:ea typeface="Roboto Thin"/>
                <a:cs typeface="Roboto Thin"/>
                <a:sym typeface="Roboto Thin"/>
              </a:endParaRPr>
            </a:p>
          </p:txBody>
        </p:sp>
        <p:sp>
          <p:nvSpPr>
            <p:cNvPr id="766" name="Google Shape;766;p93"/>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rgbClr val="1B786E"/>
                </a:solidFill>
                <a:latin typeface="Roboto"/>
                <a:ea typeface="Roboto"/>
                <a:cs typeface="Roboto"/>
                <a:sym typeface="Roboto"/>
              </a:endParaRPr>
            </a:p>
          </p:txBody>
        </p:sp>
      </p:grpSp>
      <p:grpSp>
        <p:nvGrpSpPr>
          <p:cNvPr id="767" name="Google Shape;767;p93"/>
          <p:cNvGrpSpPr/>
          <p:nvPr/>
        </p:nvGrpSpPr>
        <p:grpSpPr>
          <a:xfrm>
            <a:off x="1186459" y="2919123"/>
            <a:ext cx="7389676" cy="835520"/>
            <a:chOff x="1593000" y="2322568"/>
            <a:chExt cx="5957975" cy="643500"/>
          </a:xfrm>
        </p:grpSpPr>
        <p:sp>
          <p:nvSpPr>
            <p:cNvPr id="768" name="Google Shape;768;p9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93"/>
            <p:cNvSpPr/>
            <p:nvPr/>
          </p:nvSpPr>
          <p:spPr>
            <a:xfrm flipH="1">
              <a:off x="2283025" y="2322575"/>
              <a:ext cx="18444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93"/>
            <p:cNvSpPr/>
            <p:nvPr/>
          </p:nvSpPr>
          <p:spPr>
            <a:xfrm rot="-5400000">
              <a:off x="3501574" y="1934671"/>
              <a:ext cx="643356" cy="1419149"/>
            </a:xfrm>
            <a:prstGeom prst="flowChartOffpageConnector">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9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FFFFFF"/>
                  </a:solidFill>
                  <a:latin typeface="Roboto Medium"/>
                  <a:ea typeface="Roboto Medium"/>
                  <a:cs typeface="Roboto Medium"/>
                  <a:sym typeface="Roboto Medium"/>
                </a:rPr>
                <a:t>Experiments</a:t>
              </a:r>
              <a:endParaRPr sz="1000">
                <a:solidFill>
                  <a:srgbClr val="FFFFFF"/>
                </a:solidFill>
                <a:latin typeface="Roboto"/>
                <a:ea typeface="Roboto"/>
                <a:cs typeface="Roboto"/>
                <a:sym typeface="Roboto"/>
              </a:endParaRPr>
            </a:p>
          </p:txBody>
        </p:sp>
        <p:sp>
          <p:nvSpPr>
            <p:cNvPr id="772" name="Google Shape;772;p93"/>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93"/>
            <p:cNvSpPr/>
            <p:nvPr/>
          </p:nvSpPr>
          <p:spPr>
            <a:xfrm>
              <a:off x="1593000" y="2322575"/>
              <a:ext cx="690000" cy="642600"/>
            </a:xfrm>
            <a:prstGeom prst="rect">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sp>
          <p:nvSpPr>
            <p:cNvPr id="774" name="Google Shape;774;p93"/>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800">
                <a:solidFill>
                  <a:srgbClr val="1B786E"/>
                </a:solidFill>
                <a:latin typeface="Roboto"/>
                <a:ea typeface="Roboto"/>
                <a:cs typeface="Roboto"/>
                <a:sym typeface="Roboto"/>
              </a:endParaRPr>
            </a:p>
          </p:txBody>
        </p:sp>
      </p:grpSp>
      <p:grpSp>
        <p:nvGrpSpPr>
          <p:cNvPr id="775" name="Google Shape;775;p93"/>
          <p:cNvGrpSpPr/>
          <p:nvPr/>
        </p:nvGrpSpPr>
        <p:grpSpPr>
          <a:xfrm>
            <a:off x="1186459" y="2068814"/>
            <a:ext cx="7389676" cy="835520"/>
            <a:chOff x="1593000" y="2322568"/>
            <a:chExt cx="5957975" cy="643500"/>
          </a:xfrm>
        </p:grpSpPr>
        <p:sp>
          <p:nvSpPr>
            <p:cNvPr id="776" name="Google Shape;776;p9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93"/>
            <p:cNvSpPr/>
            <p:nvPr/>
          </p:nvSpPr>
          <p:spPr>
            <a:xfrm flipH="1">
              <a:off x="2283025" y="2322575"/>
              <a:ext cx="18444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93"/>
            <p:cNvSpPr/>
            <p:nvPr/>
          </p:nvSpPr>
          <p:spPr>
            <a:xfrm rot="-5400000">
              <a:off x="3501574" y="1934671"/>
              <a:ext cx="643356" cy="1419149"/>
            </a:xfrm>
            <a:prstGeom prst="flowChartOffpageConnector">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9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FFFFFF"/>
                  </a:solidFill>
                  <a:latin typeface="Roboto Medium"/>
                  <a:ea typeface="Roboto Medium"/>
                  <a:cs typeface="Roboto Medium"/>
                  <a:sym typeface="Roboto Medium"/>
                </a:rPr>
                <a:t>Findings/ Propose solutions/Next Steps</a:t>
              </a:r>
              <a:endParaRPr sz="1000">
                <a:solidFill>
                  <a:srgbClr val="FFFFFF"/>
                </a:solidFill>
                <a:latin typeface="Roboto"/>
                <a:ea typeface="Roboto"/>
                <a:cs typeface="Roboto"/>
                <a:sym typeface="Roboto"/>
              </a:endParaRPr>
            </a:p>
          </p:txBody>
        </p:sp>
        <p:sp>
          <p:nvSpPr>
            <p:cNvPr id="780" name="Google Shape;780;p93"/>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93"/>
            <p:cNvSpPr/>
            <p:nvPr/>
          </p:nvSpPr>
          <p:spPr>
            <a:xfrm>
              <a:off x="1593000" y="2322575"/>
              <a:ext cx="690000" cy="642600"/>
            </a:xfrm>
            <a:prstGeom prst="rect">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782" name="Google Shape;782;p93"/>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800">
                <a:solidFill>
                  <a:srgbClr val="1B786E"/>
                </a:solidFill>
                <a:latin typeface="Roboto"/>
                <a:ea typeface="Roboto"/>
                <a:cs typeface="Roboto"/>
                <a:sym typeface="Roboto"/>
              </a:endParaRPr>
            </a:p>
          </p:txBody>
        </p:sp>
      </p:grpSp>
      <p:grpSp>
        <p:nvGrpSpPr>
          <p:cNvPr id="783" name="Google Shape;783;p93"/>
          <p:cNvGrpSpPr/>
          <p:nvPr/>
        </p:nvGrpSpPr>
        <p:grpSpPr>
          <a:xfrm>
            <a:off x="1186459" y="1218550"/>
            <a:ext cx="7389676" cy="835520"/>
            <a:chOff x="1593000" y="2322568"/>
            <a:chExt cx="5957975" cy="643500"/>
          </a:xfrm>
        </p:grpSpPr>
        <p:sp>
          <p:nvSpPr>
            <p:cNvPr id="784" name="Google Shape;784;p9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93"/>
            <p:cNvSpPr/>
            <p:nvPr/>
          </p:nvSpPr>
          <p:spPr>
            <a:xfrm flipH="1">
              <a:off x="2283025" y="2322575"/>
              <a:ext cx="18444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93"/>
            <p:cNvSpPr/>
            <p:nvPr/>
          </p:nvSpPr>
          <p:spPr>
            <a:xfrm rot="-5400000">
              <a:off x="3501574" y="1934671"/>
              <a:ext cx="643356" cy="1419149"/>
            </a:xfrm>
            <a:prstGeom prst="flowChartOffpageConnector">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9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FFFFFF"/>
                  </a:solidFill>
                  <a:latin typeface="Roboto Medium"/>
                  <a:ea typeface="Roboto Medium"/>
                  <a:cs typeface="Roboto Medium"/>
                  <a:sym typeface="Roboto Medium"/>
                </a:rPr>
                <a:t>Service</a:t>
              </a:r>
              <a:endParaRPr sz="1000">
                <a:solidFill>
                  <a:srgbClr val="FFFFFF"/>
                </a:solidFill>
                <a:latin typeface="Roboto"/>
                <a:ea typeface="Roboto"/>
                <a:cs typeface="Roboto"/>
                <a:sym typeface="Roboto"/>
              </a:endParaRPr>
            </a:p>
          </p:txBody>
        </p:sp>
        <p:sp>
          <p:nvSpPr>
            <p:cNvPr id="788" name="Google Shape;788;p93"/>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93"/>
            <p:cNvSpPr/>
            <p:nvPr/>
          </p:nvSpPr>
          <p:spPr>
            <a:xfrm>
              <a:off x="1593000" y="2322575"/>
              <a:ext cx="690000" cy="642600"/>
            </a:xfrm>
            <a:prstGeom prst="rect">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790" name="Google Shape;790;p93"/>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rgbClr val="1B786E"/>
                </a:solidFill>
                <a:latin typeface="Roboto"/>
                <a:ea typeface="Roboto"/>
                <a:cs typeface="Roboto"/>
                <a:sym typeface="Roboto"/>
              </a:endParaRPr>
            </a:p>
          </p:txBody>
        </p:sp>
      </p:grpSp>
      <p:grpSp>
        <p:nvGrpSpPr>
          <p:cNvPr id="791" name="Google Shape;791;p93"/>
          <p:cNvGrpSpPr/>
          <p:nvPr/>
        </p:nvGrpSpPr>
        <p:grpSpPr>
          <a:xfrm>
            <a:off x="1186459" y="375408"/>
            <a:ext cx="7389676" cy="835520"/>
            <a:chOff x="1593000" y="2322568"/>
            <a:chExt cx="5957975" cy="643500"/>
          </a:xfrm>
        </p:grpSpPr>
        <p:sp>
          <p:nvSpPr>
            <p:cNvPr id="792" name="Google Shape;792;p9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93"/>
            <p:cNvSpPr/>
            <p:nvPr/>
          </p:nvSpPr>
          <p:spPr>
            <a:xfrm flipH="1">
              <a:off x="2283025" y="2322575"/>
              <a:ext cx="18444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93"/>
            <p:cNvSpPr/>
            <p:nvPr/>
          </p:nvSpPr>
          <p:spPr>
            <a:xfrm rot="-5400000">
              <a:off x="3501574" y="1934671"/>
              <a:ext cx="643356" cy="1419149"/>
            </a:xfrm>
            <a:prstGeom prst="flowChartOffpageConnector">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9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FFFFFF"/>
                  </a:solidFill>
                  <a:latin typeface="Roboto Medium"/>
                  <a:ea typeface="Roboto Medium"/>
                  <a:cs typeface="Roboto Medium"/>
                  <a:sym typeface="Roboto Medium"/>
                </a:rPr>
                <a:t>Product</a:t>
              </a:r>
              <a:endParaRPr sz="1000">
                <a:solidFill>
                  <a:srgbClr val="FFFFFF"/>
                </a:solidFill>
                <a:latin typeface="Roboto"/>
                <a:ea typeface="Roboto"/>
                <a:cs typeface="Roboto"/>
                <a:sym typeface="Roboto"/>
              </a:endParaRPr>
            </a:p>
          </p:txBody>
        </p:sp>
        <p:sp>
          <p:nvSpPr>
            <p:cNvPr id="796" name="Google Shape;796;p93"/>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93"/>
            <p:cNvSpPr/>
            <p:nvPr/>
          </p:nvSpPr>
          <p:spPr>
            <a:xfrm>
              <a:off x="1593000" y="2322575"/>
              <a:ext cx="690000" cy="642600"/>
            </a:xfrm>
            <a:prstGeom prst="rect">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9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Think of all possible solutions in the framework</a:t>
            </a:r>
            <a:endParaRPr/>
          </a:p>
        </p:txBody>
      </p:sp>
      <p:sp>
        <p:nvSpPr>
          <p:cNvPr id="803" name="Google Shape;803;p94"/>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rPr>
              <a:t>10 mins</a:t>
            </a:r>
            <a:endParaRPr sz="1500">
              <a:solidFill>
                <a:srgbClr val="000000"/>
              </a:solidFill>
            </a:endParaRPr>
          </a:p>
          <a:p>
            <a:pPr indent="0" lvl="0" marL="457200" rtl="0" algn="l">
              <a:lnSpc>
                <a:spcPct val="120000"/>
              </a:lnSpc>
              <a:spcBef>
                <a:spcPts val="0"/>
              </a:spcBef>
              <a:spcAft>
                <a:spcPts val="0"/>
              </a:spcAft>
              <a:buNone/>
            </a:pPr>
            <a:r>
              <a:t/>
            </a:r>
            <a:endParaRPr b="1" sz="1500">
              <a:solidFill>
                <a:srgbClr val="000000"/>
              </a:solidFill>
            </a:endParaRPr>
          </a:p>
        </p:txBody>
      </p:sp>
      <p:pic>
        <p:nvPicPr>
          <p:cNvPr id="804" name="Google Shape;804;p94"/>
          <p:cNvPicPr preferRelativeResize="0"/>
          <p:nvPr/>
        </p:nvPicPr>
        <p:blipFill>
          <a:blip r:embed="rId3">
            <a:alphaModFix/>
          </a:blip>
          <a:stretch>
            <a:fillRect/>
          </a:stretch>
        </p:blipFill>
        <p:spPr>
          <a:xfrm>
            <a:off x="7371557" y="2522450"/>
            <a:ext cx="1504500" cy="20859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9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How many did you come up with?</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9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Shortlist</a:t>
            </a:r>
            <a:endParaRPr/>
          </a:p>
        </p:txBody>
      </p:sp>
      <p:sp>
        <p:nvSpPr>
          <p:cNvPr id="815" name="Google Shape;815;p96"/>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lang="en-GB" sz="1500">
                <a:solidFill>
                  <a:srgbClr val="000000"/>
                </a:solidFill>
              </a:rPr>
              <a:t>Finalise one solution you will be working with which will become you project - 5 mins</a:t>
            </a:r>
            <a:endParaRPr b="1" sz="1500">
              <a:solidFill>
                <a:srgbClr val="000000"/>
              </a:solidFill>
            </a:endParaRPr>
          </a:p>
          <a:p>
            <a:pPr indent="0" lvl="0" marL="0" rtl="0" algn="l">
              <a:lnSpc>
                <a:spcPct val="120000"/>
              </a:lnSpc>
              <a:spcBef>
                <a:spcPts val="1200"/>
              </a:spcBef>
              <a:spcAft>
                <a:spcPts val="0"/>
              </a:spcAft>
              <a:buNone/>
            </a:pPr>
            <a:r>
              <a:rPr lang="en-GB" sz="1100">
                <a:solidFill>
                  <a:srgbClr val="000000"/>
                </a:solidFill>
              </a:rPr>
              <a:t>The solution could be </a:t>
            </a:r>
            <a:endParaRPr sz="1100">
              <a:solidFill>
                <a:srgbClr val="000000"/>
              </a:solidFill>
            </a:endParaRPr>
          </a:p>
          <a:p>
            <a:pPr indent="-298450" lvl="0" marL="457200" rtl="0" algn="l">
              <a:lnSpc>
                <a:spcPct val="120000"/>
              </a:lnSpc>
              <a:spcBef>
                <a:spcPts val="0"/>
              </a:spcBef>
              <a:spcAft>
                <a:spcPts val="0"/>
              </a:spcAft>
              <a:buClr>
                <a:srgbClr val="000000"/>
              </a:buClr>
              <a:buSzPts val="1100"/>
              <a:buChar char="-"/>
            </a:pPr>
            <a:r>
              <a:rPr lang="en-GB" sz="1100">
                <a:solidFill>
                  <a:srgbClr val="000000"/>
                </a:solidFill>
              </a:rPr>
              <a:t>A Product</a:t>
            </a:r>
            <a:endParaRPr sz="1100">
              <a:solidFill>
                <a:srgbClr val="000000"/>
              </a:solidFill>
            </a:endParaRPr>
          </a:p>
          <a:p>
            <a:pPr indent="-298450" lvl="0" marL="457200" rtl="0" algn="l">
              <a:lnSpc>
                <a:spcPct val="120000"/>
              </a:lnSpc>
              <a:spcBef>
                <a:spcPts val="0"/>
              </a:spcBef>
              <a:spcAft>
                <a:spcPts val="0"/>
              </a:spcAft>
              <a:buClr>
                <a:srgbClr val="000000"/>
              </a:buClr>
              <a:buSzPts val="1100"/>
              <a:buChar char="-"/>
            </a:pPr>
            <a:r>
              <a:rPr lang="en-GB" sz="1100">
                <a:solidFill>
                  <a:srgbClr val="000000"/>
                </a:solidFill>
              </a:rPr>
              <a:t>A Service </a:t>
            </a:r>
            <a:endParaRPr sz="1100">
              <a:solidFill>
                <a:srgbClr val="000000"/>
              </a:solidFill>
            </a:endParaRPr>
          </a:p>
          <a:p>
            <a:pPr indent="-298450" lvl="0" marL="457200" rtl="0" algn="l">
              <a:lnSpc>
                <a:spcPct val="120000"/>
              </a:lnSpc>
              <a:spcBef>
                <a:spcPts val="0"/>
              </a:spcBef>
              <a:spcAft>
                <a:spcPts val="0"/>
              </a:spcAft>
              <a:buClr>
                <a:srgbClr val="000000"/>
              </a:buClr>
              <a:buSzPts val="1100"/>
              <a:buChar char="-"/>
            </a:pPr>
            <a:r>
              <a:rPr lang="en-GB" sz="1100">
                <a:solidFill>
                  <a:srgbClr val="000000"/>
                </a:solidFill>
              </a:rPr>
              <a:t>In depth findings and propose solutions to relevant bodies </a:t>
            </a:r>
            <a:endParaRPr sz="1100">
              <a:solidFill>
                <a:srgbClr val="000000"/>
              </a:solidFill>
            </a:endParaRPr>
          </a:p>
          <a:p>
            <a:pPr indent="-298450" lvl="0" marL="457200" rtl="0" algn="l">
              <a:lnSpc>
                <a:spcPct val="120000"/>
              </a:lnSpc>
              <a:spcBef>
                <a:spcPts val="0"/>
              </a:spcBef>
              <a:spcAft>
                <a:spcPts val="0"/>
              </a:spcAft>
              <a:buClr>
                <a:srgbClr val="000000"/>
              </a:buClr>
              <a:buSzPts val="1100"/>
              <a:buChar char="-"/>
            </a:pPr>
            <a:r>
              <a:rPr lang="en-GB" sz="1100">
                <a:solidFill>
                  <a:srgbClr val="000000"/>
                </a:solidFill>
              </a:rPr>
              <a:t>Set of Experiment</a:t>
            </a:r>
            <a:endParaRPr sz="1100">
              <a:solidFill>
                <a:srgbClr val="000000"/>
              </a:solidFill>
            </a:endParaRPr>
          </a:p>
          <a:p>
            <a:pPr indent="-298450" lvl="0" marL="457200" rtl="0" algn="l">
              <a:lnSpc>
                <a:spcPct val="120000"/>
              </a:lnSpc>
              <a:spcBef>
                <a:spcPts val="0"/>
              </a:spcBef>
              <a:spcAft>
                <a:spcPts val="0"/>
              </a:spcAft>
              <a:buClr>
                <a:srgbClr val="000000"/>
              </a:buClr>
              <a:buSzPts val="1100"/>
              <a:buChar char="-"/>
            </a:pPr>
            <a:r>
              <a:rPr lang="en-GB" sz="1100">
                <a:solidFill>
                  <a:srgbClr val="000000"/>
                </a:solidFill>
              </a:rPr>
              <a:t>Further Research </a:t>
            </a:r>
            <a:endParaRPr sz="1500">
              <a:solidFill>
                <a:srgbClr val="000000"/>
              </a:solidFill>
            </a:endParaRPr>
          </a:p>
        </p:txBody>
      </p:sp>
      <p:pic>
        <p:nvPicPr>
          <p:cNvPr id="816" name="Google Shape;816;p96"/>
          <p:cNvPicPr preferRelativeResize="0"/>
          <p:nvPr/>
        </p:nvPicPr>
        <p:blipFill rotWithShape="1">
          <a:blip r:embed="rId3">
            <a:alphaModFix/>
          </a:blip>
          <a:srcRect b="24552" l="48918" r="10668" t="29588"/>
          <a:stretch/>
        </p:blipFill>
        <p:spPr>
          <a:xfrm>
            <a:off x="7450575" y="3175825"/>
            <a:ext cx="1381725" cy="15679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9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34340" lvl="0" marL="457200" marR="0" rtl="0" algn="l">
              <a:lnSpc>
                <a:spcPct val="100000"/>
              </a:lnSpc>
              <a:spcBef>
                <a:spcPts val="0"/>
              </a:spcBef>
              <a:spcAft>
                <a:spcPts val="0"/>
              </a:spcAft>
              <a:buSzPct val="100000"/>
              <a:buChar char="●"/>
            </a:pPr>
            <a:r>
              <a:rPr lang="en-GB"/>
              <a:t>Framework</a:t>
            </a:r>
            <a:endParaRPr/>
          </a:p>
        </p:txBody>
      </p:sp>
      <p:sp>
        <p:nvSpPr>
          <p:cNvPr id="822" name="Google Shape;822;p97"/>
          <p:cNvSpPr txBox="1"/>
          <p:nvPr>
            <p:ph idx="1" type="body"/>
          </p:nvPr>
        </p:nvSpPr>
        <p:spPr>
          <a:xfrm>
            <a:off x="311700" y="1290650"/>
            <a:ext cx="7617000" cy="28890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GB" sz="1500">
                <a:solidFill>
                  <a:srgbClr val="000000"/>
                </a:solidFill>
              </a:rPr>
              <a:t>Keep this framework in mind while finalising the solution</a:t>
            </a:r>
            <a:endParaRPr b="1"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Can I finish this project in 4 weeks </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Do I have the resources to work on the solution ( Monetary, Mentor, Local Body support etc.)</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How excited am I about this solution?</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Time’s up, have you thought of the final solution?</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Note down the solution - Project </a:t>
            </a:r>
            <a:endParaRPr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a:p>
            <a:pPr indent="0" lvl="0" marL="0" rtl="0" algn="l">
              <a:lnSpc>
                <a:spcPct val="120000"/>
              </a:lnSpc>
              <a:spcBef>
                <a:spcPts val="0"/>
              </a:spcBef>
              <a:spcAft>
                <a:spcPts val="0"/>
              </a:spcAft>
              <a:buNone/>
            </a:pPr>
            <a:r>
              <a:rPr lang="en-GB" sz="1500">
                <a:solidFill>
                  <a:srgbClr val="000000"/>
                </a:solidFill>
              </a:rPr>
              <a:t>My Final Idea/Solution which I will be working on for my project is__________________________________________________</a:t>
            </a:r>
            <a:endParaRPr sz="1500">
              <a:solidFill>
                <a:srgbClr val="000000"/>
              </a:solidFill>
            </a:endParaRPr>
          </a:p>
        </p:txBody>
      </p:sp>
      <p:pic>
        <p:nvPicPr>
          <p:cNvPr id="823" name="Google Shape;823;p97"/>
          <p:cNvPicPr preferRelativeResize="0"/>
          <p:nvPr/>
        </p:nvPicPr>
        <p:blipFill rotWithShape="1">
          <a:blip r:embed="rId3">
            <a:alphaModFix/>
          </a:blip>
          <a:srcRect b="24552" l="48918" r="10668" t="29588"/>
          <a:stretch/>
        </p:blipFill>
        <p:spPr>
          <a:xfrm>
            <a:off x="7450575" y="3175825"/>
            <a:ext cx="1381725" cy="156790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9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STEP 3: Prototype</a:t>
            </a:r>
            <a:endParaRPr/>
          </a:p>
        </p:txBody>
      </p:sp>
      <p:sp>
        <p:nvSpPr>
          <p:cNvPr id="829" name="Google Shape;829;p98"/>
          <p:cNvSpPr txBox="1"/>
          <p:nvPr>
            <p:ph idx="1" type="body"/>
          </p:nvPr>
        </p:nvSpPr>
        <p:spPr>
          <a:xfrm>
            <a:off x="311700" y="1290650"/>
            <a:ext cx="6323700" cy="2889000"/>
          </a:xfrm>
          <a:prstGeom prst="rect">
            <a:avLst/>
          </a:prstGeom>
        </p:spPr>
        <p:txBody>
          <a:bodyPr anchorCtr="0" anchor="t" bIns="91425" lIns="91425" spcFirstLastPara="1" rIns="91425" wrap="square" tIns="91425">
            <a:noAutofit/>
          </a:bodyPr>
          <a:lstStyle/>
          <a:p>
            <a:pPr indent="-323850" lvl="0" marL="914400" rtl="0" algn="l">
              <a:lnSpc>
                <a:spcPct val="120000"/>
              </a:lnSpc>
              <a:spcBef>
                <a:spcPts val="0"/>
              </a:spcBef>
              <a:spcAft>
                <a:spcPts val="0"/>
              </a:spcAft>
              <a:buClr>
                <a:srgbClr val="000000"/>
              </a:buClr>
              <a:buSzPts val="1500"/>
              <a:buChar char="-"/>
            </a:pPr>
            <a:r>
              <a:rPr lang="en-GB" sz="1500">
                <a:solidFill>
                  <a:srgbClr val="000000"/>
                </a:solidFill>
              </a:rPr>
              <a:t>Students will think of how the solution will look like in reality</a:t>
            </a:r>
            <a:endParaRPr sz="1500">
              <a:solidFill>
                <a:srgbClr val="000000"/>
              </a:solidFill>
            </a:endParaRPr>
          </a:p>
          <a:p>
            <a:pPr indent="-323850" lvl="0" marL="914400" rtl="0" algn="l">
              <a:lnSpc>
                <a:spcPct val="120000"/>
              </a:lnSpc>
              <a:spcBef>
                <a:spcPts val="0"/>
              </a:spcBef>
              <a:spcAft>
                <a:spcPts val="0"/>
              </a:spcAft>
              <a:buClr>
                <a:srgbClr val="000000"/>
              </a:buClr>
              <a:buSzPts val="1500"/>
              <a:buChar char="-"/>
            </a:pPr>
            <a:r>
              <a:rPr lang="en-GB" sz="1500">
                <a:solidFill>
                  <a:srgbClr val="000000"/>
                </a:solidFill>
              </a:rPr>
              <a:t>What do you think they have to do next?</a:t>
            </a:r>
            <a:endParaRPr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a:p>
            <a:pPr indent="0" lvl="0" marL="0" rtl="0" algn="l">
              <a:lnSpc>
                <a:spcPct val="120000"/>
              </a:lnSpc>
              <a:spcBef>
                <a:spcPts val="0"/>
              </a:spcBef>
              <a:spcAft>
                <a:spcPts val="0"/>
              </a:spcAft>
              <a:buNone/>
            </a:pPr>
            <a:r>
              <a:rPr b="1" lang="en-GB" sz="1500">
                <a:solidFill>
                  <a:srgbClr val="000000"/>
                </a:solidFill>
              </a:rPr>
              <a:t>Prototype is the very first version of their solution put down on a paper </a:t>
            </a:r>
            <a:endParaRPr b="1"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a:p>
            <a:pPr indent="-323850" lvl="0" marL="914400" rtl="0" algn="l">
              <a:lnSpc>
                <a:spcPct val="120000"/>
              </a:lnSpc>
              <a:spcBef>
                <a:spcPts val="0"/>
              </a:spcBef>
              <a:spcAft>
                <a:spcPts val="0"/>
              </a:spcAft>
              <a:buClr>
                <a:srgbClr val="000000"/>
              </a:buClr>
              <a:buSzPts val="1500"/>
              <a:buChar char="-"/>
            </a:pPr>
            <a:r>
              <a:rPr lang="en-GB" sz="1500">
                <a:solidFill>
                  <a:srgbClr val="000000"/>
                </a:solidFill>
              </a:rPr>
              <a:t>It is a preliminary step before doing a sample or project plan for your project </a:t>
            </a:r>
            <a:endParaRPr sz="1500">
              <a:solidFill>
                <a:srgbClr val="000000"/>
              </a:solidFill>
            </a:endParaRPr>
          </a:p>
          <a:p>
            <a:pPr indent="-323850" lvl="0" marL="914400" rtl="0" algn="l">
              <a:lnSpc>
                <a:spcPct val="120000"/>
              </a:lnSpc>
              <a:spcBef>
                <a:spcPts val="0"/>
              </a:spcBef>
              <a:spcAft>
                <a:spcPts val="0"/>
              </a:spcAft>
              <a:buClr>
                <a:srgbClr val="000000"/>
              </a:buClr>
              <a:buSzPts val="1500"/>
              <a:buChar char="-"/>
            </a:pPr>
            <a:r>
              <a:rPr lang="en-GB" sz="1500">
                <a:solidFill>
                  <a:srgbClr val="000000"/>
                </a:solidFill>
              </a:rPr>
              <a:t>A prototype can be done for any of the type of solution they choose </a:t>
            </a:r>
            <a:endParaRPr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a:p>
            <a:pPr indent="0" lvl="0" marL="0" rtl="0" algn="l">
              <a:lnSpc>
                <a:spcPct val="120000"/>
              </a:lnSpc>
              <a:spcBef>
                <a:spcPts val="0"/>
              </a:spcBef>
              <a:spcAft>
                <a:spcPts val="0"/>
              </a:spcAft>
              <a:buNone/>
            </a:pPr>
            <a:r>
              <a:t/>
            </a:r>
            <a:endParaRPr sz="1500">
              <a:solidFill>
                <a:srgbClr val="000000"/>
              </a:solidFill>
            </a:endParaRPr>
          </a:p>
        </p:txBody>
      </p:sp>
      <p:pic>
        <p:nvPicPr>
          <p:cNvPr id="830" name="Google Shape;830;p98"/>
          <p:cNvPicPr preferRelativeResize="0"/>
          <p:nvPr/>
        </p:nvPicPr>
        <p:blipFill>
          <a:blip r:embed="rId3">
            <a:alphaModFix/>
          </a:blip>
          <a:stretch>
            <a:fillRect/>
          </a:stretch>
        </p:blipFill>
        <p:spPr>
          <a:xfrm>
            <a:off x="6795725" y="2665325"/>
            <a:ext cx="2036575" cy="21740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9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0"/>
              </a:spcAft>
              <a:buNone/>
            </a:pPr>
            <a:r>
              <a:rPr lang="en-GB" sz="1100">
                <a:solidFill>
                  <a:srgbClr val="000000"/>
                </a:solidFill>
                <a:latin typeface="Poppins"/>
                <a:ea typeface="Poppins"/>
                <a:cs typeface="Poppins"/>
                <a:sym typeface="Poppins"/>
              </a:rPr>
              <a:t>Eg if it is a social product then they can do a physical model, diagram, sketch  of it </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rPr lang="en-GB" sz="1100">
                <a:solidFill>
                  <a:srgbClr val="000000"/>
                </a:solidFill>
                <a:latin typeface="Poppins"/>
                <a:ea typeface="Poppins"/>
                <a:cs typeface="Poppins"/>
                <a:sym typeface="Poppins"/>
              </a:rPr>
              <a:t>Eg if it a service then they can put down a storyboard on how they will do the service, who all will they speak to, service etc</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rPr lang="en-GB" sz="1100">
                <a:solidFill>
                  <a:srgbClr val="000000"/>
                </a:solidFill>
                <a:latin typeface="Poppins"/>
                <a:ea typeface="Poppins"/>
                <a:cs typeface="Poppins"/>
                <a:sym typeface="Poppins"/>
              </a:rPr>
              <a:t>Eg if their solution is to do experiments </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rPr lang="en-GB" sz="1100">
                <a:solidFill>
                  <a:srgbClr val="000000"/>
                </a:solidFill>
                <a:latin typeface="Poppins"/>
                <a:ea typeface="Poppins"/>
                <a:cs typeface="Poppins"/>
                <a:sym typeface="Poppins"/>
              </a:rPr>
              <a:t>Sample: take the water and see how to treat it, then they will make diagrams of the steps they will take, who all will they work with</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rPr lang="en-GB" sz="1100">
                <a:solidFill>
                  <a:srgbClr val="000000"/>
                </a:solidFill>
                <a:latin typeface="Poppins"/>
                <a:ea typeface="Poppins"/>
                <a:cs typeface="Poppins"/>
                <a:sym typeface="Poppins"/>
              </a:rPr>
              <a:t>Eg if they are doing an internship with the waterboard</a:t>
            </a:r>
            <a:endParaRPr sz="1100">
              <a:solidFill>
                <a:srgbClr val="000000"/>
              </a:solidFill>
              <a:latin typeface="Poppins"/>
              <a:ea typeface="Poppins"/>
              <a:cs typeface="Poppins"/>
              <a:sym typeface="Poppins"/>
            </a:endParaRPr>
          </a:p>
          <a:p>
            <a:pPr indent="0" lvl="0" marL="0" rtl="0" algn="l">
              <a:lnSpc>
                <a:spcPct val="120000"/>
              </a:lnSpc>
              <a:spcBef>
                <a:spcPts val="0"/>
              </a:spcBef>
              <a:spcAft>
                <a:spcPts val="0"/>
              </a:spcAft>
              <a:buNone/>
            </a:pPr>
            <a:r>
              <a:rPr lang="en-GB" sz="1100">
                <a:solidFill>
                  <a:srgbClr val="000000"/>
                </a:solidFill>
                <a:latin typeface="Poppins"/>
                <a:ea typeface="Poppins"/>
                <a:cs typeface="Poppins"/>
                <a:sym typeface="Poppins"/>
              </a:rPr>
              <a:t>Their prototype will be to note down the steps they will take to get to the internship and what till they do next </a:t>
            </a:r>
            <a:endParaRPr sz="1100">
              <a:solidFill>
                <a:srgbClr val="000000"/>
              </a:solidFill>
              <a:latin typeface="Poppins"/>
              <a:ea typeface="Poppins"/>
              <a:cs typeface="Poppins"/>
              <a:sym typeface="Poppins"/>
            </a:endParaRPr>
          </a:p>
          <a:p>
            <a:pPr indent="0" lvl="0" marL="0" rtl="0" algn="l">
              <a:spcBef>
                <a:spcPts val="0"/>
              </a:spcBef>
              <a:spcAft>
                <a:spcPts val="120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p100"/>
          <p:cNvPicPr preferRelativeResize="0"/>
          <p:nvPr/>
        </p:nvPicPr>
        <p:blipFill>
          <a:blip r:embed="rId3">
            <a:alphaModFix/>
          </a:blip>
          <a:stretch>
            <a:fillRect/>
          </a:stretch>
        </p:blipFill>
        <p:spPr>
          <a:xfrm>
            <a:off x="166700" y="1000963"/>
            <a:ext cx="6269725" cy="3141575"/>
          </a:xfrm>
          <a:prstGeom prst="rect">
            <a:avLst/>
          </a:prstGeom>
          <a:noFill/>
          <a:ln>
            <a:noFill/>
          </a:ln>
        </p:spPr>
      </p:pic>
      <p:sp>
        <p:nvSpPr>
          <p:cNvPr id="841" name="Google Shape;841;p100"/>
          <p:cNvSpPr txBox="1"/>
          <p:nvPr>
            <p:ph type="title"/>
          </p:nvPr>
        </p:nvSpPr>
        <p:spPr>
          <a:xfrm>
            <a:off x="6712525" y="2246650"/>
            <a:ext cx="1312800" cy="7074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GB"/>
              <a:t>Model</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01"/>
          <p:cNvSpPr txBox="1"/>
          <p:nvPr>
            <p:ph type="title"/>
          </p:nvPr>
        </p:nvSpPr>
        <p:spPr>
          <a:xfrm>
            <a:off x="6712525" y="2246650"/>
            <a:ext cx="1716000" cy="7074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GB"/>
              <a:t>Diagram</a:t>
            </a:r>
            <a:endParaRPr/>
          </a:p>
        </p:txBody>
      </p:sp>
      <p:pic>
        <p:nvPicPr>
          <p:cNvPr id="847" name="Google Shape;847;p101"/>
          <p:cNvPicPr preferRelativeResize="0"/>
          <p:nvPr/>
        </p:nvPicPr>
        <p:blipFill>
          <a:blip r:embed="rId3">
            <a:alphaModFix/>
          </a:blip>
          <a:stretch>
            <a:fillRect/>
          </a:stretch>
        </p:blipFill>
        <p:spPr>
          <a:xfrm>
            <a:off x="2038350" y="1090613"/>
            <a:ext cx="3705225" cy="2962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Summarize</a:t>
            </a:r>
            <a:endParaRPr/>
          </a:p>
        </p:txBody>
      </p:sp>
      <p:sp>
        <p:nvSpPr>
          <p:cNvPr id="121" name="Google Shape;121;p21"/>
          <p:cNvSpPr txBox="1"/>
          <p:nvPr>
            <p:ph idx="1" type="body"/>
          </p:nvPr>
        </p:nvSpPr>
        <p:spPr>
          <a:xfrm>
            <a:off x="311700" y="1266325"/>
            <a:ext cx="7617000" cy="3302700"/>
          </a:xfrm>
          <a:prstGeom prst="rect">
            <a:avLst/>
          </a:prstGeom>
        </p:spPr>
        <p:txBody>
          <a:bodyPr anchorCtr="0" anchor="t" bIns="91425" lIns="91425" spcFirstLastPara="1" rIns="91425" wrap="square" tIns="91425">
            <a:norm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Look at case studies, read them - Map the key stakeholders and prepare a survey questionnaire based on the research methodology decided</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Look at tools needed for data analysis for </a:t>
            </a:r>
            <a:r>
              <a:rPr lang="en-GB" sz="1500">
                <a:solidFill>
                  <a:srgbClr val="000000"/>
                </a:solidFill>
              </a:rPr>
              <a:t>Survey reporting</a:t>
            </a:r>
            <a:endParaRPr sz="1500">
              <a:solidFill>
                <a:srgbClr val="000000"/>
              </a:solidFill>
              <a:highlight>
                <a:srgbClr val="FFFFFF"/>
              </a:highlight>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highlight>
                  <a:srgbClr val="FFFFFF"/>
                </a:highlight>
              </a:rPr>
              <a:t>How to analyze data and draw conclusions or next action items </a:t>
            </a:r>
            <a:endParaRPr sz="1500">
              <a:solidFill>
                <a:srgbClr val="000000"/>
              </a:solidFill>
              <a:highlight>
                <a:srgbClr val="FFFFFF"/>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02"/>
          <p:cNvSpPr txBox="1"/>
          <p:nvPr>
            <p:ph type="title"/>
          </p:nvPr>
        </p:nvSpPr>
        <p:spPr>
          <a:xfrm>
            <a:off x="6712525" y="2246650"/>
            <a:ext cx="1716000" cy="7074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GB"/>
              <a:t>Sketch</a:t>
            </a:r>
            <a:endParaRPr/>
          </a:p>
        </p:txBody>
      </p:sp>
      <p:pic>
        <p:nvPicPr>
          <p:cNvPr id="853" name="Google Shape;853;p102"/>
          <p:cNvPicPr preferRelativeResize="0"/>
          <p:nvPr/>
        </p:nvPicPr>
        <p:blipFill>
          <a:blip r:embed="rId3">
            <a:alphaModFix/>
          </a:blip>
          <a:stretch>
            <a:fillRect/>
          </a:stretch>
        </p:blipFill>
        <p:spPr>
          <a:xfrm>
            <a:off x="145250" y="863025"/>
            <a:ext cx="6407726" cy="341745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3"/>
          <p:cNvSpPr txBox="1"/>
          <p:nvPr>
            <p:ph type="title"/>
          </p:nvPr>
        </p:nvSpPr>
        <p:spPr>
          <a:xfrm>
            <a:off x="6712525" y="2246650"/>
            <a:ext cx="1716000" cy="7074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GB"/>
              <a:t>Sketch</a:t>
            </a:r>
            <a:endParaRPr/>
          </a:p>
        </p:txBody>
      </p:sp>
      <p:pic>
        <p:nvPicPr>
          <p:cNvPr id="859" name="Google Shape;859;p103"/>
          <p:cNvPicPr preferRelativeResize="0"/>
          <p:nvPr/>
        </p:nvPicPr>
        <p:blipFill>
          <a:blip r:embed="rId3">
            <a:alphaModFix/>
          </a:blip>
          <a:stretch>
            <a:fillRect/>
          </a:stretch>
        </p:blipFill>
        <p:spPr>
          <a:xfrm>
            <a:off x="859625" y="238125"/>
            <a:ext cx="5238750" cy="45624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4"/>
          <p:cNvSpPr txBox="1"/>
          <p:nvPr>
            <p:ph type="title"/>
          </p:nvPr>
        </p:nvSpPr>
        <p:spPr>
          <a:xfrm>
            <a:off x="6712525" y="2246650"/>
            <a:ext cx="2037600" cy="7074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GB"/>
              <a:t>Storyboard</a:t>
            </a:r>
            <a:endParaRPr/>
          </a:p>
        </p:txBody>
      </p:sp>
      <p:pic>
        <p:nvPicPr>
          <p:cNvPr id="865" name="Google Shape;865;p104"/>
          <p:cNvPicPr preferRelativeResize="0"/>
          <p:nvPr/>
        </p:nvPicPr>
        <p:blipFill>
          <a:blip r:embed="rId3">
            <a:alphaModFix/>
          </a:blip>
          <a:stretch>
            <a:fillRect/>
          </a:stretch>
        </p:blipFill>
        <p:spPr>
          <a:xfrm>
            <a:off x="152400" y="687125"/>
            <a:ext cx="6407725" cy="37692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05"/>
          <p:cNvSpPr txBox="1"/>
          <p:nvPr>
            <p:ph type="title"/>
          </p:nvPr>
        </p:nvSpPr>
        <p:spPr>
          <a:xfrm>
            <a:off x="311700" y="2091300"/>
            <a:ext cx="8520600" cy="707400"/>
          </a:xfrm>
          <a:prstGeom prst="rect">
            <a:avLst/>
          </a:prstGeom>
        </p:spPr>
        <p:txBody>
          <a:bodyPr anchorCtr="0" anchor="t" bIns="91425" lIns="91425" spcFirstLastPara="1" rIns="91425" wrap="square" tIns="91425">
            <a:normAutofit fontScale="90000"/>
          </a:bodyPr>
          <a:lstStyle/>
          <a:p>
            <a:pPr indent="0" lvl="0" marL="0" rtl="0" algn="ctr">
              <a:lnSpc>
                <a:spcPct val="120000"/>
              </a:lnSpc>
              <a:spcBef>
                <a:spcPts val="0"/>
              </a:spcBef>
              <a:spcAft>
                <a:spcPts val="0"/>
              </a:spcAft>
              <a:buNone/>
            </a:pPr>
            <a:r>
              <a:rPr lang="en-GB"/>
              <a:t>Let’s try making a prototype for the solution we finalized </a:t>
            </a:r>
            <a:endParaRPr/>
          </a:p>
        </p:txBody>
      </p:sp>
      <p:pic>
        <p:nvPicPr>
          <p:cNvPr id="871" name="Google Shape;871;p105"/>
          <p:cNvPicPr preferRelativeResize="0"/>
          <p:nvPr/>
        </p:nvPicPr>
        <p:blipFill>
          <a:blip r:embed="rId3">
            <a:alphaModFix/>
          </a:blip>
          <a:stretch>
            <a:fillRect/>
          </a:stretch>
        </p:blipFill>
        <p:spPr>
          <a:xfrm>
            <a:off x="6976625" y="2914775"/>
            <a:ext cx="2065551" cy="206555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06"/>
          <p:cNvSpPr txBox="1"/>
          <p:nvPr/>
        </p:nvSpPr>
        <p:spPr>
          <a:xfrm>
            <a:off x="0" y="2225400"/>
            <a:ext cx="9144000" cy="889800"/>
          </a:xfrm>
          <a:prstGeom prst="rect">
            <a:avLst/>
          </a:prstGeom>
          <a:noFill/>
          <a:ln>
            <a:noFill/>
          </a:ln>
        </p:spPr>
        <p:txBody>
          <a:bodyPr anchorCtr="0" anchor="t" bIns="91425" lIns="91425" spcFirstLastPara="1" rIns="91425" wrap="square" tIns="91425">
            <a:spAutoFit/>
          </a:bodyPr>
          <a:lstStyle/>
          <a:p>
            <a:pPr indent="0" lvl="0" marL="457200" rtl="0" algn="ctr">
              <a:lnSpc>
                <a:spcPct val="120000"/>
              </a:lnSpc>
              <a:spcBef>
                <a:spcPts val="0"/>
              </a:spcBef>
              <a:spcAft>
                <a:spcPts val="0"/>
              </a:spcAft>
              <a:buNone/>
            </a:pPr>
            <a:r>
              <a:rPr b="1" lang="en-GB" sz="1900">
                <a:solidFill>
                  <a:schemeClr val="accent1"/>
                </a:solidFill>
                <a:latin typeface="PT Sans Narrow"/>
                <a:ea typeface="PT Sans Narrow"/>
                <a:cs typeface="PT Sans Narrow"/>
                <a:sym typeface="PT Sans Narrow"/>
              </a:rPr>
              <a:t>You have 5 mins to work on your prototype </a:t>
            </a:r>
            <a:endParaRPr b="1" sz="1900">
              <a:solidFill>
                <a:schemeClr val="accent1"/>
              </a:solidFill>
              <a:latin typeface="PT Sans Narrow"/>
              <a:ea typeface="PT Sans Narrow"/>
              <a:cs typeface="PT Sans Narrow"/>
              <a:sym typeface="PT Sans Narrow"/>
            </a:endParaRPr>
          </a:p>
          <a:p>
            <a:pPr indent="0" lvl="0" marL="0" rtl="0" algn="ctr">
              <a:lnSpc>
                <a:spcPct val="120000"/>
              </a:lnSpc>
              <a:spcBef>
                <a:spcPts val="0"/>
              </a:spcBef>
              <a:spcAft>
                <a:spcPts val="0"/>
              </a:spcAft>
              <a:buNone/>
            </a:pPr>
            <a:r>
              <a:t/>
            </a:r>
            <a:endParaRPr b="1" sz="2300">
              <a:solidFill>
                <a:schemeClr val="accent1"/>
              </a:solidFill>
              <a:latin typeface="PT Sans Narrow"/>
              <a:ea typeface="PT Sans Narrow"/>
              <a:cs typeface="PT Sans Narrow"/>
              <a:sym typeface="PT Sans Narrow"/>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7"/>
          <p:cNvSpPr txBox="1"/>
          <p:nvPr>
            <p:ph type="title"/>
          </p:nvPr>
        </p:nvSpPr>
        <p:spPr>
          <a:xfrm>
            <a:off x="387900" y="10033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BREAK</a:t>
            </a:r>
            <a:endParaRPr/>
          </a:p>
        </p:txBody>
      </p:sp>
      <p:sp>
        <p:nvSpPr>
          <p:cNvPr id="882" name="Google Shape;882;p107"/>
          <p:cNvSpPr txBox="1"/>
          <p:nvPr>
            <p:ph type="title"/>
          </p:nvPr>
        </p:nvSpPr>
        <p:spPr>
          <a:xfrm>
            <a:off x="387900" y="32558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15 MINS</a:t>
            </a:r>
            <a:endParaRPr/>
          </a:p>
        </p:txBody>
      </p:sp>
      <p:pic>
        <p:nvPicPr>
          <p:cNvPr id="883" name="Google Shape;883;p107"/>
          <p:cNvPicPr preferRelativeResize="0"/>
          <p:nvPr/>
        </p:nvPicPr>
        <p:blipFill>
          <a:blip r:embed="rId3">
            <a:alphaModFix/>
          </a:blip>
          <a:stretch>
            <a:fillRect/>
          </a:stretch>
        </p:blipFill>
        <p:spPr>
          <a:xfrm>
            <a:off x="4181575" y="1823562"/>
            <a:ext cx="933250" cy="13194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0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Session 4</a:t>
            </a:r>
            <a:endParaRPr/>
          </a:p>
        </p:txBody>
      </p:sp>
      <p:sp>
        <p:nvSpPr>
          <p:cNvPr id="889" name="Google Shape;889;p108"/>
          <p:cNvSpPr txBox="1"/>
          <p:nvPr>
            <p:ph idx="1" type="body"/>
          </p:nvPr>
        </p:nvSpPr>
        <p:spPr>
          <a:xfrm>
            <a:off x="391550" y="1266325"/>
            <a:ext cx="8440800" cy="2004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500">
                <a:solidFill>
                  <a:srgbClr val="000000"/>
                </a:solidFill>
              </a:rPr>
              <a:t>Week 8 </a:t>
            </a:r>
            <a:endParaRPr sz="1500">
              <a:solidFill>
                <a:srgbClr val="000000"/>
              </a:solidFill>
            </a:endParaRPr>
          </a:p>
          <a:p>
            <a:pPr indent="0" lvl="0" marL="0" rtl="0" algn="l">
              <a:lnSpc>
                <a:spcPct val="115000"/>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lang="en-GB" sz="1500">
                <a:solidFill>
                  <a:srgbClr val="000000"/>
                </a:solidFill>
              </a:rPr>
              <a:t>Planning of Day 7 training</a:t>
            </a:r>
            <a:endParaRPr sz="1500">
              <a:solidFill>
                <a:srgbClr val="000000"/>
              </a:solidFill>
            </a:endParaRPr>
          </a:p>
          <a:p>
            <a:pPr indent="0" lvl="0" marL="0" rtl="0" algn="l">
              <a:lnSpc>
                <a:spcPct val="115000"/>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lang="en-GB" sz="1500">
                <a:solidFill>
                  <a:srgbClr val="000000"/>
                </a:solidFill>
              </a:rPr>
              <a:t>QnA</a:t>
            </a:r>
            <a:endParaRPr sz="1500">
              <a:solidFill>
                <a:srgbClr val="000000"/>
              </a:solidFill>
            </a:endParaRPr>
          </a:p>
          <a:p>
            <a:pPr indent="0" lvl="0" marL="0" rtl="0" algn="l">
              <a:lnSpc>
                <a:spcPct val="115000"/>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lang="en-GB" sz="1500">
                <a:solidFill>
                  <a:srgbClr val="000000"/>
                </a:solidFill>
              </a:rPr>
              <a:t>Closing</a:t>
            </a:r>
            <a:endParaRPr sz="1500">
              <a:solidFill>
                <a:srgbClr val="000000"/>
              </a:solidFill>
            </a:endParaRPr>
          </a:p>
        </p:txBody>
      </p:sp>
      <p:pic>
        <p:nvPicPr>
          <p:cNvPr id="890" name="Google Shape;890;p108"/>
          <p:cNvPicPr preferRelativeResize="0"/>
          <p:nvPr/>
        </p:nvPicPr>
        <p:blipFill>
          <a:blip r:embed="rId3">
            <a:alphaModFix/>
          </a:blip>
          <a:stretch>
            <a:fillRect/>
          </a:stretch>
        </p:blipFill>
        <p:spPr>
          <a:xfrm>
            <a:off x="391550" y="3271225"/>
            <a:ext cx="933250" cy="1319425"/>
          </a:xfrm>
          <a:prstGeom prst="rect">
            <a:avLst/>
          </a:prstGeom>
          <a:noFill/>
          <a:ln>
            <a:noFill/>
          </a:ln>
        </p:spPr>
      </p:pic>
      <p:sp>
        <p:nvSpPr>
          <p:cNvPr id="891" name="Google Shape;891;p108"/>
          <p:cNvSpPr txBox="1"/>
          <p:nvPr>
            <p:ph type="title"/>
          </p:nvPr>
        </p:nvSpPr>
        <p:spPr>
          <a:xfrm>
            <a:off x="1324800" y="3717338"/>
            <a:ext cx="1280100" cy="42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000"/>
              <a:t>105</a:t>
            </a:r>
            <a:r>
              <a:rPr lang="en-GB" sz="2000"/>
              <a:t> mins</a:t>
            </a:r>
            <a:endParaRPr sz="20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0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Week 8</a:t>
            </a:r>
            <a:endParaRPr/>
          </a:p>
        </p:txBody>
      </p:sp>
      <p:sp>
        <p:nvSpPr>
          <p:cNvPr id="897" name="Google Shape;897;p109"/>
          <p:cNvSpPr txBox="1"/>
          <p:nvPr>
            <p:ph idx="1" type="body"/>
          </p:nvPr>
        </p:nvSpPr>
        <p:spPr>
          <a:xfrm>
            <a:off x="311700" y="1418675"/>
            <a:ext cx="8520600" cy="4365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rPr>
              <a:t>Collate all the work of Week 1- 7</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Work on Project report</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Present</a:t>
            </a:r>
            <a:endParaRPr sz="1500">
              <a:solidFill>
                <a:srgbClr val="000000"/>
              </a:solidFill>
            </a:endParaRPr>
          </a:p>
        </p:txBody>
      </p:sp>
      <p:pic>
        <p:nvPicPr>
          <p:cNvPr id="898" name="Google Shape;898;p109"/>
          <p:cNvPicPr preferRelativeResize="0"/>
          <p:nvPr/>
        </p:nvPicPr>
        <p:blipFill>
          <a:blip r:embed="rId3">
            <a:alphaModFix/>
          </a:blip>
          <a:stretch>
            <a:fillRect/>
          </a:stretch>
        </p:blipFill>
        <p:spPr>
          <a:xfrm>
            <a:off x="3980825" y="593350"/>
            <a:ext cx="4764300" cy="421292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10"/>
          <p:cNvSpPr txBox="1"/>
          <p:nvPr>
            <p:ph type="title"/>
          </p:nvPr>
        </p:nvSpPr>
        <p:spPr>
          <a:xfrm>
            <a:off x="387900" y="10033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QnA</a:t>
            </a:r>
            <a:endParaRPr/>
          </a:p>
        </p:txBody>
      </p:sp>
      <p:sp>
        <p:nvSpPr>
          <p:cNvPr id="904" name="Google Shape;904;p110"/>
          <p:cNvSpPr txBox="1"/>
          <p:nvPr>
            <p:ph type="title"/>
          </p:nvPr>
        </p:nvSpPr>
        <p:spPr>
          <a:xfrm>
            <a:off x="387900" y="32558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10 MINS</a:t>
            </a:r>
            <a:endParaRPr/>
          </a:p>
        </p:txBody>
      </p:sp>
      <p:pic>
        <p:nvPicPr>
          <p:cNvPr id="905" name="Google Shape;905;p110"/>
          <p:cNvPicPr preferRelativeResize="0"/>
          <p:nvPr/>
        </p:nvPicPr>
        <p:blipFill>
          <a:blip r:embed="rId3">
            <a:alphaModFix/>
          </a:blip>
          <a:stretch>
            <a:fillRect/>
          </a:stretch>
        </p:blipFill>
        <p:spPr>
          <a:xfrm>
            <a:off x="4181575" y="1823562"/>
            <a:ext cx="933250" cy="13194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1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Resources </a:t>
            </a:r>
            <a:endParaRPr/>
          </a:p>
        </p:txBody>
      </p:sp>
      <p:sp>
        <p:nvSpPr>
          <p:cNvPr id="911" name="Google Shape;911;p111"/>
          <p:cNvSpPr txBox="1"/>
          <p:nvPr>
            <p:ph idx="1" type="body"/>
          </p:nvPr>
        </p:nvSpPr>
        <p:spPr>
          <a:xfrm>
            <a:off x="311700" y="1418675"/>
            <a:ext cx="8520600" cy="436500"/>
          </a:xfrm>
          <a:prstGeom prst="rect">
            <a:avLst/>
          </a:prstGeom>
        </p:spPr>
        <p:txBody>
          <a:bodyPr anchorCtr="0" anchor="t" bIns="91425" lIns="91425" spcFirstLastPara="1" rIns="91425" wrap="square" tIns="91425">
            <a:noAutofit/>
          </a:bodyPr>
          <a:lstStyle/>
          <a:p>
            <a:pPr indent="-323850" lvl="0" marL="457200" rtl="0" algn="l">
              <a:lnSpc>
                <a:spcPct val="120000"/>
              </a:lnSpc>
              <a:spcBef>
                <a:spcPts val="0"/>
              </a:spcBef>
              <a:spcAft>
                <a:spcPts val="0"/>
              </a:spcAft>
              <a:buClr>
                <a:srgbClr val="000000"/>
              </a:buClr>
              <a:buSzPts val="1500"/>
              <a:buChar char="-"/>
            </a:pPr>
            <a:r>
              <a:rPr lang="en-GB" sz="1500">
                <a:solidFill>
                  <a:srgbClr val="000000"/>
                </a:solidFill>
              </a:rPr>
              <a:t>Student Curriculum</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Program Curriculum</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All examples and case studies </a:t>
            </a:r>
            <a:endParaRPr sz="1500">
              <a:solidFill>
                <a:srgbClr val="000000"/>
              </a:solidFill>
            </a:endParaRPr>
          </a:p>
          <a:p>
            <a:pPr indent="-323850" lvl="0" marL="457200" rtl="0" algn="l">
              <a:lnSpc>
                <a:spcPct val="120000"/>
              </a:lnSpc>
              <a:spcBef>
                <a:spcPts val="0"/>
              </a:spcBef>
              <a:spcAft>
                <a:spcPts val="0"/>
              </a:spcAft>
              <a:buClr>
                <a:srgbClr val="000000"/>
              </a:buClr>
              <a:buSzPts val="1500"/>
              <a:buChar char="-"/>
            </a:pPr>
            <a:r>
              <a:rPr lang="en-GB" sz="1500">
                <a:solidFill>
                  <a:srgbClr val="000000"/>
                </a:solidFill>
              </a:rPr>
              <a:t>Handbook with links to all </a:t>
            </a:r>
            <a:endParaRPr sz="15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